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1348" r:id="rId5"/>
    <p:sldId id="1355" r:id="rId6"/>
    <p:sldId id="1366" r:id="rId7"/>
    <p:sldId id="1350" r:id="rId8"/>
    <p:sldId id="344" r:id="rId9"/>
    <p:sldId id="1351" r:id="rId10"/>
    <p:sldId id="266" r:id="rId11"/>
    <p:sldId id="346" r:id="rId12"/>
    <p:sldId id="1368" r:id="rId13"/>
    <p:sldId id="1365" r:id="rId14"/>
    <p:sldId id="1370" r:id="rId15"/>
    <p:sldId id="1359" r:id="rId16"/>
    <p:sldId id="1358" r:id="rId17"/>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A02F"/>
    <a:srgbClr val="38BFD8"/>
    <a:srgbClr val="F05C64"/>
    <a:srgbClr val="7660BD"/>
    <a:srgbClr val="00204D"/>
    <a:srgbClr val="F0F0F0"/>
    <a:srgbClr val="FAFAFA"/>
    <a:srgbClr val="7461AA"/>
    <a:srgbClr val="6552A3"/>
    <a:srgbClr val="F15C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72F4A6-FA3E-4838-8445-51A908DC944F}" v="1" dt="2025-02-11T17:20:44.7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72" autoAdjust="0"/>
    <p:restoredTop sz="86385" autoAdjust="0"/>
  </p:normalViewPr>
  <p:slideViewPr>
    <p:cSldViewPr snapToGrid="0">
      <p:cViewPr varScale="1">
        <p:scale>
          <a:sx n="93" d="100"/>
          <a:sy n="93" d="100"/>
        </p:scale>
        <p:origin x="108" y="15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ra Ryder" userId="c04bb856-9c1d-410a-8efe-7c0b5e55ab30" providerId="ADAL" clId="{ED72F4A6-FA3E-4838-8445-51A908DC944F}"/>
    <pc:docChg chg="custSel addSld delSld modSld">
      <pc:chgData name="Dara Ryder" userId="c04bb856-9c1d-410a-8efe-7c0b5e55ab30" providerId="ADAL" clId="{ED72F4A6-FA3E-4838-8445-51A908DC944F}" dt="2025-02-11T17:23:26.775" v="195" actId="20577"/>
      <pc:docMkLst>
        <pc:docMk/>
      </pc:docMkLst>
      <pc:sldChg chg="modSp mod">
        <pc:chgData name="Dara Ryder" userId="c04bb856-9c1d-410a-8efe-7c0b5e55ab30" providerId="ADAL" clId="{ED72F4A6-FA3E-4838-8445-51A908DC944F}" dt="2025-02-11T17:23:11.948" v="173" actId="20577"/>
        <pc:sldMkLst>
          <pc:docMk/>
          <pc:sldMk cId="1266958409" sldId="1355"/>
        </pc:sldMkLst>
        <pc:spChg chg="mod">
          <ac:chgData name="Dara Ryder" userId="c04bb856-9c1d-410a-8efe-7c0b5e55ab30" providerId="ADAL" clId="{ED72F4A6-FA3E-4838-8445-51A908DC944F}" dt="2025-02-11T17:23:11.948" v="173" actId="20577"/>
          <ac:spMkLst>
            <pc:docMk/>
            <pc:sldMk cId="1266958409" sldId="1355"/>
            <ac:spMk id="3" creationId="{01CEC0A9-FED9-7E74-7506-CB2F953393A0}"/>
          </ac:spMkLst>
        </pc:spChg>
      </pc:sldChg>
      <pc:sldChg chg="modSp mod">
        <pc:chgData name="Dara Ryder" userId="c04bb856-9c1d-410a-8efe-7c0b5e55ab30" providerId="ADAL" clId="{ED72F4A6-FA3E-4838-8445-51A908DC944F}" dt="2025-02-11T17:19:26.007" v="2" actId="20577"/>
        <pc:sldMkLst>
          <pc:docMk/>
          <pc:sldMk cId="849501401" sldId="1358"/>
        </pc:sldMkLst>
        <pc:spChg chg="mod">
          <ac:chgData name="Dara Ryder" userId="c04bb856-9c1d-410a-8efe-7c0b5e55ab30" providerId="ADAL" clId="{ED72F4A6-FA3E-4838-8445-51A908DC944F}" dt="2025-02-11T17:19:26.007" v="2" actId="20577"/>
          <ac:spMkLst>
            <pc:docMk/>
            <pc:sldMk cId="849501401" sldId="1358"/>
            <ac:spMk id="3" creationId="{2C404B93-7B59-2606-9817-9C6C0A0C5A37}"/>
          </ac:spMkLst>
        </pc:spChg>
      </pc:sldChg>
      <pc:sldChg chg="add modNotesTx">
        <pc:chgData name="Dara Ryder" userId="c04bb856-9c1d-410a-8efe-7c0b5e55ab30" providerId="ADAL" clId="{ED72F4A6-FA3E-4838-8445-51A908DC944F}" dt="2025-02-11T17:23:26.775" v="195" actId="20577"/>
        <pc:sldMkLst>
          <pc:docMk/>
          <pc:sldMk cId="665151149" sldId="1366"/>
        </pc:sldMkLst>
      </pc:sldChg>
      <pc:sldChg chg="new del">
        <pc:chgData name="Dara Ryder" userId="c04bb856-9c1d-410a-8efe-7c0b5e55ab30" providerId="ADAL" clId="{ED72F4A6-FA3E-4838-8445-51A908DC944F}" dt="2025-02-11T17:20:46.737" v="39" actId="47"/>
        <pc:sldMkLst>
          <pc:docMk/>
          <pc:sldMk cId="3778659518" sldId="1371"/>
        </pc:sldMkLst>
      </pc:sldChg>
    </pc:docChg>
  </pc:docChgLst>
</pc:chgInfo>
</file>

<file path=ppt/diagrams/_rels/data2.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10" Type="http://schemas.openxmlformats.org/officeDocument/2006/relationships/image" Target="../media/image27.svg"/><Relationship Id="rId4" Type="http://schemas.openxmlformats.org/officeDocument/2006/relationships/image" Target="../media/image21.svg"/><Relationship Id="rId9" Type="http://schemas.openxmlformats.org/officeDocument/2006/relationships/image" Target="../media/image26.png"/></Relationships>
</file>

<file path=ppt/diagrams/_rels/drawing2.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10" Type="http://schemas.openxmlformats.org/officeDocument/2006/relationships/image" Target="../media/image27.svg"/><Relationship Id="rId4" Type="http://schemas.openxmlformats.org/officeDocument/2006/relationships/image" Target="../media/image21.svg"/><Relationship Id="rId9" Type="http://schemas.openxmlformats.org/officeDocument/2006/relationships/image" Target="../media/image2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FAD8F9-EB45-490A-8080-D5321ED1945B}" type="doc">
      <dgm:prSet loTypeId="urn:microsoft.com/office/officeart/2005/8/layout/process1" loCatId="process" qsTypeId="urn:microsoft.com/office/officeart/2005/8/quickstyle/simple1" qsCatId="simple" csTypeId="urn:microsoft.com/office/officeart/2005/8/colors/accent1_2" csCatId="accent1" phldr="1"/>
      <dgm:spPr/>
    </dgm:pt>
    <dgm:pt modelId="{BE079B76-2307-4114-AC3F-CD55BABBCE9D}">
      <dgm:prSet phldrT="[Text]"/>
      <dgm:spPr>
        <a:solidFill>
          <a:srgbClr val="00204D"/>
        </a:solidFill>
      </dgm:spPr>
      <dgm:t>
        <a:bodyPr/>
        <a:lstStyle/>
        <a:p>
          <a:r>
            <a:rPr lang="en-GB" dirty="0"/>
            <a:t>Deep Literature Review</a:t>
          </a:r>
        </a:p>
      </dgm:t>
    </dgm:pt>
    <dgm:pt modelId="{FFF039DF-6D0E-41F8-AD62-C72E44660C63}" type="parTrans" cxnId="{90D17898-ECB5-4BE1-8EEF-0124BFE4E629}">
      <dgm:prSet/>
      <dgm:spPr/>
      <dgm:t>
        <a:bodyPr/>
        <a:lstStyle/>
        <a:p>
          <a:endParaRPr lang="en-GB"/>
        </a:p>
      </dgm:t>
    </dgm:pt>
    <dgm:pt modelId="{BF806F20-A3C0-4514-86A5-22F4860F44CB}" type="sibTrans" cxnId="{90D17898-ECB5-4BE1-8EEF-0124BFE4E629}">
      <dgm:prSet/>
      <dgm:spPr/>
      <dgm:t>
        <a:bodyPr/>
        <a:lstStyle/>
        <a:p>
          <a:endParaRPr lang="en-GB"/>
        </a:p>
      </dgm:t>
    </dgm:pt>
    <dgm:pt modelId="{04503E87-6492-410B-8130-A1F36A33B4B1}">
      <dgm:prSet phldrT="[Text]"/>
      <dgm:spPr>
        <a:solidFill>
          <a:srgbClr val="00204D"/>
        </a:solidFill>
      </dgm:spPr>
      <dgm:t>
        <a:bodyPr/>
        <a:lstStyle/>
        <a:p>
          <a:r>
            <a:rPr lang="en-GB" dirty="0"/>
            <a:t>Significant Staff &amp; Student Consultation</a:t>
          </a:r>
        </a:p>
      </dgm:t>
    </dgm:pt>
    <dgm:pt modelId="{D4F3EB34-D2A4-42EB-9245-36A3BEAF8548}" type="parTrans" cxnId="{928109A9-DF08-43AD-9E19-C8EA0420730F}">
      <dgm:prSet/>
      <dgm:spPr/>
      <dgm:t>
        <a:bodyPr/>
        <a:lstStyle/>
        <a:p>
          <a:endParaRPr lang="en-GB"/>
        </a:p>
      </dgm:t>
    </dgm:pt>
    <dgm:pt modelId="{4C503091-7F0B-4497-A642-57001209440D}" type="sibTrans" cxnId="{928109A9-DF08-43AD-9E19-C8EA0420730F}">
      <dgm:prSet/>
      <dgm:spPr/>
      <dgm:t>
        <a:bodyPr/>
        <a:lstStyle/>
        <a:p>
          <a:endParaRPr lang="en-GB"/>
        </a:p>
      </dgm:t>
    </dgm:pt>
    <dgm:pt modelId="{846D95BA-20CD-4D62-9F3E-56B92A82ACA9}">
      <dgm:prSet/>
      <dgm:spPr>
        <a:solidFill>
          <a:srgbClr val="00204D"/>
        </a:solidFill>
      </dgm:spPr>
      <dgm:t>
        <a:bodyPr/>
        <a:lstStyle/>
        <a:p>
          <a:r>
            <a:rPr lang="en-GB" dirty="0"/>
            <a:t>Huge Cross Sectoral Collaboration </a:t>
          </a:r>
        </a:p>
      </dgm:t>
    </dgm:pt>
    <dgm:pt modelId="{2E93B714-3569-4AD0-B291-E710CDD67D7E}" type="parTrans" cxnId="{BECA50C9-1638-45F5-8DB8-AD65D5C33234}">
      <dgm:prSet/>
      <dgm:spPr/>
      <dgm:t>
        <a:bodyPr/>
        <a:lstStyle/>
        <a:p>
          <a:endParaRPr lang="en-GB"/>
        </a:p>
      </dgm:t>
    </dgm:pt>
    <dgm:pt modelId="{C329BA77-8D30-485F-8FED-64EADAED0493}" type="sibTrans" cxnId="{BECA50C9-1638-45F5-8DB8-AD65D5C33234}">
      <dgm:prSet/>
      <dgm:spPr/>
      <dgm:t>
        <a:bodyPr/>
        <a:lstStyle/>
        <a:p>
          <a:endParaRPr lang="en-GB"/>
        </a:p>
      </dgm:t>
    </dgm:pt>
    <dgm:pt modelId="{BDA2E2EA-43B8-4BC6-A45E-BEFEFA795F02}">
      <dgm:prSet phldrT="[Text]"/>
      <dgm:spPr>
        <a:solidFill>
          <a:srgbClr val="00204D"/>
        </a:solidFill>
      </dgm:spPr>
      <dgm:t>
        <a:bodyPr/>
        <a:lstStyle/>
        <a:p>
          <a:r>
            <a:rPr lang="en-GB" dirty="0"/>
            <a:t>Senior Stakeholder Dialogue</a:t>
          </a:r>
        </a:p>
      </dgm:t>
    </dgm:pt>
    <dgm:pt modelId="{6D5ABDD4-A8C8-4E22-A59C-637587613AD8}" type="parTrans" cxnId="{DB39DE66-9B50-4758-9116-6495659AA3E0}">
      <dgm:prSet/>
      <dgm:spPr/>
      <dgm:t>
        <a:bodyPr/>
        <a:lstStyle/>
        <a:p>
          <a:endParaRPr lang="en-GB"/>
        </a:p>
      </dgm:t>
    </dgm:pt>
    <dgm:pt modelId="{B4E977D3-F162-4D07-AAC7-8430B8E1C3DB}" type="sibTrans" cxnId="{DB39DE66-9B50-4758-9116-6495659AA3E0}">
      <dgm:prSet/>
      <dgm:spPr/>
      <dgm:t>
        <a:bodyPr/>
        <a:lstStyle/>
        <a:p>
          <a:endParaRPr lang="en-GB"/>
        </a:p>
      </dgm:t>
    </dgm:pt>
    <dgm:pt modelId="{A2BF1044-A1E5-4BC7-A9CB-21052A7AB9C9}" type="pres">
      <dgm:prSet presAssocID="{D6FAD8F9-EB45-490A-8080-D5321ED1945B}" presName="Name0" presStyleCnt="0">
        <dgm:presLayoutVars>
          <dgm:dir/>
          <dgm:resizeHandles val="exact"/>
        </dgm:presLayoutVars>
      </dgm:prSet>
      <dgm:spPr/>
    </dgm:pt>
    <dgm:pt modelId="{95237036-1361-4199-9AE2-B12E9CE5093B}" type="pres">
      <dgm:prSet presAssocID="{846D95BA-20CD-4D62-9F3E-56B92A82ACA9}" presName="node" presStyleLbl="node1" presStyleIdx="0" presStyleCnt="4">
        <dgm:presLayoutVars>
          <dgm:bulletEnabled val="1"/>
        </dgm:presLayoutVars>
      </dgm:prSet>
      <dgm:spPr/>
    </dgm:pt>
    <dgm:pt modelId="{8F28A14A-C0C4-4753-84E2-6CBD8E24A78D}" type="pres">
      <dgm:prSet presAssocID="{C329BA77-8D30-485F-8FED-64EADAED0493}" presName="sibTrans" presStyleLbl="sibTrans2D1" presStyleIdx="0" presStyleCnt="3"/>
      <dgm:spPr/>
    </dgm:pt>
    <dgm:pt modelId="{7A906391-6755-4B46-BC27-4835EBDEF53B}" type="pres">
      <dgm:prSet presAssocID="{C329BA77-8D30-485F-8FED-64EADAED0493}" presName="connectorText" presStyleLbl="sibTrans2D1" presStyleIdx="0" presStyleCnt="3"/>
      <dgm:spPr/>
    </dgm:pt>
    <dgm:pt modelId="{3133703F-F41F-4EF7-8DC1-860F07196605}" type="pres">
      <dgm:prSet presAssocID="{BE079B76-2307-4114-AC3F-CD55BABBCE9D}" presName="node" presStyleLbl="node1" presStyleIdx="1" presStyleCnt="4">
        <dgm:presLayoutVars>
          <dgm:bulletEnabled val="1"/>
        </dgm:presLayoutVars>
      </dgm:prSet>
      <dgm:spPr/>
    </dgm:pt>
    <dgm:pt modelId="{F8E1CFFB-2FC2-4315-9454-72624E1385B0}" type="pres">
      <dgm:prSet presAssocID="{BF806F20-A3C0-4514-86A5-22F4860F44CB}" presName="sibTrans" presStyleLbl="sibTrans2D1" presStyleIdx="1" presStyleCnt="3"/>
      <dgm:spPr/>
    </dgm:pt>
    <dgm:pt modelId="{DF032071-D001-4636-A67D-36C77195AE3A}" type="pres">
      <dgm:prSet presAssocID="{BF806F20-A3C0-4514-86A5-22F4860F44CB}" presName="connectorText" presStyleLbl="sibTrans2D1" presStyleIdx="1" presStyleCnt="3"/>
      <dgm:spPr/>
    </dgm:pt>
    <dgm:pt modelId="{A82C7A7D-2C33-47FA-A7B9-B9FCC9093714}" type="pres">
      <dgm:prSet presAssocID="{04503E87-6492-410B-8130-A1F36A33B4B1}" presName="node" presStyleLbl="node1" presStyleIdx="2" presStyleCnt="4">
        <dgm:presLayoutVars>
          <dgm:bulletEnabled val="1"/>
        </dgm:presLayoutVars>
      </dgm:prSet>
      <dgm:spPr/>
    </dgm:pt>
    <dgm:pt modelId="{AC2673B3-4191-4DB1-AD3B-E607498FB252}" type="pres">
      <dgm:prSet presAssocID="{4C503091-7F0B-4497-A642-57001209440D}" presName="sibTrans" presStyleLbl="sibTrans2D1" presStyleIdx="2" presStyleCnt="3"/>
      <dgm:spPr/>
    </dgm:pt>
    <dgm:pt modelId="{133D458F-B631-4868-9F96-A52C561B0DF3}" type="pres">
      <dgm:prSet presAssocID="{4C503091-7F0B-4497-A642-57001209440D}" presName="connectorText" presStyleLbl="sibTrans2D1" presStyleIdx="2" presStyleCnt="3"/>
      <dgm:spPr/>
    </dgm:pt>
    <dgm:pt modelId="{16969788-7C1F-40A5-862A-BD671201F2A1}" type="pres">
      <dgm:prSet presAssocID="{BDA2E2EA-43B8-4BC6-A45E-BEFEFA795F02}" presName="node" presStyleLbl="node1" presStyleIdx="3" presStyleCnt="4">
        <dgm:presLayoutVars>
          <dgm:bulletEnabled val="1"/>
        </dgm:presLayoutVars>
      </dgm:prSet>
      <dgm:spPr/>
    </dgm:pt>
  </dgm:ptLst>
  <dgm:cxnLst>
    <dgm:cxn modelId="{BF86F626-24D0-489A-A769-3814E26490C7}" type="presOf" srcId="{4C503091-7F0B-4497-A642-57001209440D}" destId="{AC2673B3-4191-4DB1-AD3B-E607498FB252}" srcOrd="0" destOrd="0" presId="urn:microsoft.com/office/officeart/2005/8/layout/process1"/>
    <dgm:cxn modelId="{DB39DE66-9B50-4758-9116-6495659AA3E0}" srcId="{D6FAD8F9-EB45-490A-8080-D5321ED1945B}" destId="{BDA2E2EA-43B8-4BC6-A45E-BEFEFA795F02}" srcOrd="3" destOrd="0" parTransId="{6D5ABDD4-A8C8-4E22-A59C-637587613AD8}" sibTransId="{B4E977D3-F162-4D07-AAC7-8430B8E1C3DB}"/>
    <dgm:cxn modelId="{0B9D6649-6813-44AB-B774-3E93FB18BF36}" type="presOf" srcId="{BF806F20-A3C0-4514-86A5-22F4860F44CB}" destId="{DF032071-D001-4636-A67D-36C77195AE3A}" srcOrd="1" destOrd="0" presId="urn:microsoft.com/office/officeart/2005/8/layout/process1"/>
    <dgm:cxn modelId="{7542D849-C8AE-42B8-83F1-03196DE8D3F2}" type="presOf" srcId="{D6FAD8F9-EB45-490A-8080-D5321ED1945B}" destId="{A2BF1044-A1E5-4BC7-A9CB-21052A7AB9C9}" srcOrd="0" destOrd="0" presId="urn:microsoft.com/office/officeart/2005/8/layout/process1"/>
    <dgm:cxn modelId="{E7842C4E-4E0C-40B7-A39A-6506FC2D4592}" type="presOf" srcId="{C329BA77-8D30-485F-8FED-64EADAED0493}" destId="{7A906391-6755-4B46-BC27-4835EBDEF53B}" srcOrd="1" destOrd="0" presId="urn:microsoft.com/office/officeart/2005/8/layout/process1"/>
    <dgm:cxn modelId="{B974E054-3BC7-477F-AD1C-5C3A965DF927}" type="presOf" srcId="{C329BA77-8D30-485F-8FED-64EADAED0493}" destId="{8F28A14A-C0C4-4753-84E2-6CBD8E24A78D}" srcOrd="0" destOrd="0" presId="urn:microsoft.com/office/officeart/2005/8/layout/process1"/>
    <dgm:cxn modelId="{43C84D92-B4D9-4CF9-88AF-4A4BE909AA03}" type="presOf" srcId="{BDA2E2EA-43B8-4BC6-A45E-BEFEFA795F02}" destId="{16969788-7C1F-40A5-862A-BD671201F2A1}" srcOrd="0" destOrd="0" presId="urn:microsoft.com/office/officeart/2005/8/layout/process1"/>
    <dgm:cxn modelId="{CDE1B293-C393-4652-B957-72A3226253D4}" type="presOf" srcId="{04503E87-6492-410B-8130-A1F36A33B4B1}" destId="{A82C7A7D-2C33-47FA-A7B9-B9FCC9093714}" srcOrd="0" destOrd="0" presId="urn:microsoft.com/office/officeart/2005/8/layout/process1"/>
    <dgm:cxn modelId="{13A8F397-66FE-477B-94A0-283F3678E4D5}" type="presOf" srcId="{846D95BA-20CD-4D62-9F3E-56B92A82ACA9}" destId="{95237036-1361-4199-9AE2-B12E9CE5093B}" srcOrd="0" destOrd="0" presId="urn:microsoft.com/office/officeart/2005/8/layout/process1"/>
    <dgm:cxn modelId="{90D17898-ECB5-4BE1-8EEF-0124BFE4E629}" srcId="{D6FAD8F9-EB45-490A-8080-D5321ED1945B}" destId="{BE079B76-2307-4114-AC3F-CD55BABBCE9D}" srcOrd="1" destOrd="0" parTransId="{FFF039DF-6D0E-41F8-AD62-C72E44660C63}" sibTransId="{BF806F20-A3C0-4514-86A5-22F4860F44CB}"/>
    <dgm:cxn modelId="{5E9FB8A0-D650-4DC1-8B69-7474D96B40FA}" type="presOf" srcId="{BF806F20-A3C0-4514-86A5-22F4860F44CB}" destId="{F8E1CFFB-2FC2-4315-9454-72624E1385B0}" srcOrd="0" destOrd="0" presId="urn:microsoft.com/office/officeart/2005/8/layout/process1"/>
    <dgm:cxn modelId="{928109A9-DF08-43AD-9E19-C8EA0420730F}" srcId="{D6FAD8F9-EB45-490A-8080-D5321ED1945B}" destId="{04503E87-6492-410B-8130-A1F36A33B4B1}" srcOrd="2" destOrd="0" parTransId="{D4F3EB34-D2A4-42EB-9245-36A3BEAF8548}" sibTransId="{4C503091-7F0B-4497-A642-57001209440D}"/>
    <dgm:cxn modelId="{2A28F8C7-6F03-42AB-8F3B-73948DB5204C}" type="presOf" srcId="{BE079B76-2307-4114-AC3F-CD55BABBCE9D}" destId="{3133703F-F41F-4EF7-8DC1-860F07196605}" srcOrd="0" destOrd="0" presId="urn:microsoft.com/office/officeart/2005/8/layout/process1"/>
    <dgm:cxn modelId="{BECA50C9-1638-45F5-8DB8-AD65D5C33234}" srcId="{D6FAD8F9-EB45-490A-8080-D5321ED1945B}" destId="{846D95BA-20CD-4D62-9F3E-56B92A82ACA9}" srcOrd="0" destOrd="0" parTransId="{2E93B714-3569-4AD0-B291-E710CDD67D7E}" sibTransId="{C329BA77-8D30-485F-8FED-64EADAED0493}"/>
    <dgm:cxn modelId="{308FA4E1-BCAE-4B55-B6FC-A3FE82E3C164}" type="presOf" srcId="{4C503091-7F0B-4497-A642-57001209440D}" destId="{133D458F-B631-4868-9F96-A52C561B0DF3}" srcOrd="1" destOrd="0" presId="urn:microsoft.com/office/officeart/2005/8/layout/process1"/>
    <dgm:cxn modelId="{6A526A8A-4F21-4F20-A433-93E9B955FE27}" type="presParOf" srcId="{A2BF1044-A1E5-4BC7-A9CB-21052A7AB9C9}" destId="{95237036-1361-4199-9AE2-B12E9CE5093B}" srcOrd="0" destOrd="0" presId="urn:microsoft.com/office/officeart/2005/8/layout/process1"/>
    <dgm:cxn modelId="{0DA1AC9E-9B0E-4F21-96A6-C832232C0455}" type="presParOf" srcId="{A2BF1044-A1E5-4BC7-A9CB-21052A7AB9C9}" destId="{8F28A14A-C0C4-4753-84E2-6CBD8E24A78D}" srcOrd="1" destOrd="0" presId="urn:microsoft.com/office/officeart/2005/8/layout/process1"/>
    <dgm:cxn modelId="{F082ED5D-CBEC-4FF7-A483-4D8EA0C90F79}" type="presParOf" srcId="{8F28A14A-C0C4-4753-84E2-6CBD8E24A78D}" destId="{7A906391-6755-4B46-BC27-4835EBDEF53B}" srcOrd="0" destOrd="0" presId="urn:microsoft.com/office/officeart/2005/8/layout/process1"/>
    <dgm:cxn modelId="{ADF862D5-F759-4C19-B445-F1B1A98D6293}" type="presParOf" srcId="{A2BF1044-A1E5-4BC7-A9CB-21052A7AB9C9}" destId="{3133703F-F41F-4EF7-8DC1-860F07196605}" srcOrd="2" destOrd="0" presId="urn:microsoft.com/office/officeart/2005/8/layout/process1"/>
    <dgm:cxn modelId="{5BAAB517-CEC0-4BCD-9AE2-899112981C05}" type="presParOf" srcId="{A2BF1044-A1E5-4BC7-A9CB-21052A7AB9C9}" destId="{F8E1CFFB-2FC2-4315-9454-72624E1385B0}" srcOrd="3" destOrd="0" presId="urn:microsoft.com/office/officeart/2005/8/layout/process1"/>
    <dgm:cxn modelId="{9DFF07ED-45FE-4EE1-9417-91989892BF1A}" type="presParOf" srcId="{F8E1CFFB-2FC2-4315-9454-72624E1385B0}" destId="{DF032071-D001-4636-A67D-36C77195AE3A}" srcOrd="0" destOrd="0" presId="urn:microsoft.com/office/officeart/2005/8/layout/process1"/>
    <dgm:cxn modelId="{F5ACDED6-0F98-46C9-8ADE-B3D24E8FF772}" type="presParOf" srcId="{A2BF1044-A1E5-4BC7-A9CB-21052A7AB9C9}" destId="{A82C7A7D-2C33-47FA-A7B9-B9FCC9093714}" srcOrd="4" destOrd="0" presId="urn:microsoft.com/office/officeart/2005/8/layout/process1"/>
    <dgm:cxn modelId="{D9F02073-BC9E-4883-98A3-ED665A23D3BE}" type="presParOf" srcId="{A2BF1044-A1E5-4BC7-A9CB-21052A7AB9C9}" destId="{AC2673B3-4191-4DB1-AD3B-E607498FB252}" srcOrd="5" destOrd="0" presId="urn:microsoft.com/office/officeart/2005/8/layout/process1"/>
    <dgm:cxn modelId="{B03E3D4C-E182-4465-AE4E-2C38A393CD8A}" type="presParOf" srcId="{AC2673B3-4191-4DB1-AD3B-E607498FB252}" destId="{133D458F-B631-4868-9F96-A52C561B0DF3}" srcOrd="0" destOrd="0" presId="urn:microsoft.com/office/officeart/2005/8/layout/process1"/>
    <dgm:cxn modelId="{5832D9CD-9BE5-40A6-A8DF-FAD6D3C01BB1}" type="presParOf" srcId="{A2BF1044-A1E5-4BC7-A9CB-21052A7AB9C9}" destId="{16969788-7C1F-40A5-862A-BD671201F2A1}" srcOrd="6" destOrd="0" presId="urn:microsoft.com/office/officeart/2005/8/layout/process1"/>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8C6673-1B2B-48A3-BC5D-EEAAA78AFF9B}" type="doc">
      <dgm:prSet loTypeId="urn:microsoft.com/office/officeart/2018/2/layout/IconLabelDescriptionList" loCatId="icon" qsTypeId="urn:microsoft.com/office/officeart/2005/8/quickstyle/simple1" qsCatId="simple" csTypeId="urn:microsoft.com/office/officeart/2018/5/colors/Iconchunking_neutralbg_accent0_3" csCatId="mainScheme" phldr="1"/>
      <dgm:spPr/>
    </dgm:pt>
    <dgm:pt modelId="{6466DBE1-46D6-4DC7-91CB-8B69CBD84CE7}">
      <dgm:prSet phldrT="[Text]" custT="1"/>
      <dgm:spPr/>
      <dgm:t>
        <a:bodyPr/>
        <a:lstStyle/>
        <a:p>
          <a:pPr algn="ctr">
            <a:lnSpc>
              <a:spcPct val="100000"/>
            </a:lnSpc>
            <a:defRPr b="1"/>
          </a:pPr>
          <a:r>
            <a:rPr lang="en-GB" sz="2000" b="1" dirty="0">
              <a:solidFill>
                <a:schemeClr val="tx1">
                  <a:lumMod val="85000"/>
                  <a:lumOff val="15000"/>
                </a:schemeClr>
              </a:solidFill>
            </a:rPr>
            <a:t>Vehicle to declare your Intent</a:t>
          </a:r>
        </a:p>
      </dgm:t>
    </dgm:pt>
    <dgm:pt modelId="{E3023725-CEAB-43CB-A705-6339ADA2E52D}" type="sibTrans" cxnId="{F7DF10C3-91B0-49E6-B501-7589BDB4C75C}">
      <dgm:prSet/>
      <dgm:spPr/>
      <dgm:t>
        <a:bodyPr/>
        <a:lstStyle/>
        <a:p>
          <a:endParaRPr lang="en-GB" sz="2400" b="1">
            <a:solidFill>
              <a:schemeClr val="tx1">
                <a:lumMod val="85000"/>
                <a:lumOff val="15000"/>
              </a:schemeClr>
            </a:solidFill>
          </a:endParaRPr>
        </a:p>
      </dgm:t>
    </dgm:pt>
    <dgm:pt modelId="{B6F0DDF8-88BB-4DBF-962A-48756190C891}" type="parTrans" cxnId="{F7DF10C3-91B0-49E6-B501-7589BDB4C75C}">
      <dgm:prSet/>
      <dgm:spPr/>
      <dgm:t>
        <a:bodyPr/>
        <a:lstStyle/>
        <a:p>
          <a:endParaRPr lang="en-GB" sz="4400" b="1">
            <a:solidFill>
              <a:schemeClr val="tx1">
                <a:lumMod val="85000"/>
                <a:lumOff val="15000"/>
              </a:schemeClr>
            </a:solidFill>
          </a:endParaRPr>
        </a:p>
      </dgm:t>
    </dgm:pt>
    <dgm:pt modelId="{A0AB1AA3-AB7A-4755-9439-78F4FC3BA99E}">
      <dgm:prSet custT="1"/>
      <dgm:spPr/>
      <dgm:t>
        <a:bodyPr/>
        <a:lstStyle/>
        <a:p>
          <a:pPr algn="ctr">
            <a:lnSpc>
              <a:spcPct val="100000"/>
            </a:lnSpc>
            <a:defRPr b="1"/>
          </a:pPr>
          <a:r>
            <a:rPr lang="en-GB" sz="2000" b="1" dirty="0">
              <a:solidFill>
                <a:schemeClr val="tx1">
                  <a:lumMod val="85000"/>
                  <a:lumOff val="15000"/>
                </a:schemeClr>
              </a:solidFill>
            </a:rPr>
            <a:t>Anchor a culture of shared responsibility</a:t>
          </a:r>
        </a:p>
      </dgm:t>
    </dgm:pt>
    <dgm:pt modelId="{91982F1B-34DE-44B8-B6C1-C5F8F787AE97}" type="sibTrans" cxnId="{595755C4-984A-411E-B5B2-A950902BE9D4}">
      <dgm:prSet/>
      <dgm:spPr/>
      <dgm:t>
        <a:bodyPr/>
        <a:lstStyle/>
        <a:p>
          <a:endParaRPr lang="en-GB" sz="2400" b="1">
            <a:solidFill>
              <a:schemeClr val="tx1">
                <a:lumMod val="85000"/>
                <a:lumOff val="15000"/>
              </a:schemeClr>
            </a:solidFill>
          </a:endParaRPr>
        </a:p>
      </dgm:t>
    </dgm:pt>
    <dgm:pt modelId="{F8ACE44C-ECD9-4805-AA33-1E07D2274C78}" type="parTrans" cxnId="{595755C4-984A-411E-B5B2-A950902BE9D4}">
      <dgm:prSet/>
      <dgm:spPr/>
      <dgm:t>
        <a:bodyPr/>
        <a:lstStyle/>
        <a:p>
          <a:endParaRPr lang="en-GB" sz="4400" b="1">
            <a:solidFill>
              <a:schemeClr val="tx1">
                <a:lumMod val="85000"/>
                <a:lumOff val="15000"/>
              </a:schemeClr>
            </a:solidFill>
          </a:endParaRPr>
        </a:p>
      </dgm:t>
    </dgm:pt>
    <dgm:pt modelId="{BFBEBC35-34D1-48BF-A2DD-B5401E352271}">
      <dgm:prSet custT="1"/>
      <dgm:spPr/>
      <dgm:t>
        <a:bodyPr/>
        <a:lstStyle/>
        <a:p>
          <a:pPr algn="ctr">
            <a:lnSpc>
              <a:spcPct val="100000"/>
            </a:lnSpc>
            <a:defRPr b="1"/>
          </a:pPr>
          <a:r>
            <a:rPr lang="en-GB" sz="2000" b="1" dirty="0">
              <a:solidFill>
                <a:schemeClr val="tx1">
                  <a:lumMod val="85000"/>
                  <a:lumOff val="15000"/>
                </a:schemeClr>
              </a:solidFill>
            </a:rPr>
            <a:t>Strategies, policies and procedures</a:t>
          </a:r>
        </a:p>
      </dgm:t>
    </dgm:pt>
    <dgm:pt modelId="{2E2E0767-FDBB-42BD-BAAF-37812BCB10C8}" type="sibTrans" cxnId="{8CE31F8E-AC10-4CD5-9431-CECF0949D509}">
      <dgm:prSet/>
      <dgm:spPr/>
      <dgm:t>
        <a:bodyPr/>
        <a:lstStyle/>
        <a:p>
          <a:endParaRPr lang="en-GB" sz="2400" b="1">
            <a:solidFill>
              <a:schemeClr val="tx1">
                <a:lumMod val="85000"/>
                <a:lumOff val="15000"/>
              </a:schemeClr>
            </a:solidFill>
          </a:endParaRPr>
        </a:p>
      </dgm:t>
    </dgm:pt>
    <dgm:pt modelId="{9B5B99F2-4FF1-4CA0-8A8F-AB6D8CAB011B}" type="parTrans" cxnId="{8CE31F8E-AC10-4CD5-9431-CECF0949D509}">
      <dgm:prSet/>
      <dgm:spPr/>
      <dgm:t>
        <a:bodyPr/>
        <a:lstStyle/>
        <a:p>
          <a:endParaRPr lang="en-GB" sz="4400" b="1">
            <a:solidFill>
              <a:schemeClr val="tx1">
                <a:lumMod val="85000"/>
                <a:lumOff val="15000"/>
              </a:schemeClr>
            </a:solidFill>
          </a:endParaRPr>
        </a:p>
      </dgm:t>
    </dgm:pt>
    <dgm:pt modelId="{5233DCDE-5405-4B4F-A980-7F8B0F393C91}">
      <dgm:prSet custT="1"/>
      <dgm:spPr/>
      <dgm:t>
        <a:bodyPr/>
        <a:lstStyle/>
        <a:p>
          <a:pPr algn="ctr">
            <a:lnSpc>
              <a:spcPct val="100000"/>
            </a:lnSpc>
            <a:defRPr b="1"/>
          </a:pPr>
          <a:r>
            <a:rPr lang="en-GB" sz="2000" b="1" dirty="0">
              <a:solidFill>
                <a:schemeClr val="tx1">
                  <a:lumMod val="85000"/>
                  <a:lumOff val="15000"/>
                </a:schemeClr>
              </a:solidFill>
            </a:rPr>
            <a:t>More Unified Language of and commitment to UD</a:t>
          </a:r>
        </a:p>
      </dgm:t>
    </dgm:pt>
    <dgm:pt modelId="{D5DC2930-2ABF-47E3-9D96-E8ACE13C9A41}" type="sibTrans" cxnId="{1A270840-AADA-413A-BC3E-8BC26BBB3388}">
      <dgm:prSet/>
      <dgm:spPr/>
      <dgm:t>
        <a:bodyPr/>
        <a:lstStyle/>
        <a:p>
          <a:endParaRPr lang="en-GB" sz="2400" b="1">
            <a:solidFill>
              <a:schemeClr val="tx1">
                <a:lumMod val="85000"/>
                <a:lumOff val="15000"/>
              </a:schemeClr>
            </a:solidFill>
          </a:endParaRPr>
        </a:p>
      </dgm:t>
    </dgm:pt>
    <dgm:pt modelId="{1895CFDA-2215-49B3-A82B-F7C93A4638B9}" type="parTrans" cxnId="{1A270840-AADA-413A-BC3E-8BC26BBB3388}">
      <dgm:prSet/>
      <dgm:spPr/>
      <dgm:t>
        <a:bodyPr/>
        <a:lstStyle/>
        <a:p>
          <a:endParaRPr lang="en-GB" sz="4400" b="1">
            <a:solidFill>
              <a:schemeClr val="tx1">
                <a:lumMod val="85000"/>
                <a:lumOff val="15000"/>
              </a:schemeClr>
            </a:solidFill>
          </a:endParaRPr>
        </a:p>
      </dgm:t>
    </dgm:pt>
    <dgm:pt modelId="{88368D90-7DBC-46D3-8ABC-54348E4E9948}">
      <dgm:prSet custT="1"/>
      <dgm:spPr/>
      <dgm:t>
        <a:bodyPr/>
        <a:lstStyle/>
        <a:p>
          <a:pPr algn="ctr">
            <a:lnSpc>
              <a:spcPct val="100000"/>
            </a:lnSpc>
            <a:defRPr b="1"/>
          </a:pPr>
          <a:r>
            <a:rPr lang="en-GB" sz="2000" b="1" dirty="0">
              <a:solidFill>
                <a:schemeClr val="tx1">
                  <a:lumMod val="85000"/>
                  <a:lumOff val="15000"/>
                </a:schemeClr>
              </a:solidFill>
            </a:rPr>
            <a:t>More effective compliance</a:t>
          </a:r>
        </a:p>
      </dgm:t>
    </dgm:pt>
    <dgm:pt modelId="{CB86D2AF-CE41-4581-9AF1-0DCAD1BA069E}" type="sibTrans" cxnId="{7B3158E8-44B4-472B-A571-EC2D3F132E7B}">
      <dgm:prSet/>
      <dgm:spPr/>
      <dgm:t>
        <a:bodyPr/>
        <a:lstStyle/>
        <a:p>
          <a:endParaRPr lang="en-GB" sz="2400" b="1">
            <a:solidFill>
              <a:schemeClr val="tx1">
                <a:lumMod val="85000"/>
                <a:lumOff val="15000"/>
              </a:schemeClr>
            </a:solidFill>
          </a:endParaRPr>
        </a:p>
      </dgm:t>
    </dgm:pt>
    <dgm:pt modelId="{247197DA-B7C2-4719-9B7A-6D724B213A4B}" type="parTrans" cxnId="{7B3158E8-44B4-472B-A571-EC2D3F132E7B}">
      <dgm:prSet/>
      <dgm:spPr/>
      <dgm:t>
        <a:bodyPr/>
        <a:lstStyle/>
        <a:p>
          <a:endParaRPr lang="en-GB" sz="4400" b="1">
            <a:solidFill>
              <a:schemeClr val="tx1">
                <a:lumMod val="85000"/>
                <a:lumOff val="15000"/>
              </a:schemeClr>
            </a:solidFill>
          </a:endParaRPr>
        </a:p>
      </dgm:t>
    </dgm:pt>
    <dgm:pt modelId="{22F34816-36B1-4783-93EE-67AD79F674C1}" type="pres">
      <dgm:prSet presAssocID="{828C6673-1B2B-48A3-BC5D-EEAAA78AFF9B}" presName="root" presStyleCnt="0">
        <dgm:presLayoutVars>
          <dgm:dir/>
          <dgm:resizeHandles val="exact"/>
        </dgm:presLayoutVars>
      </dgm:prSet>
      <dgm:spPr/>
    </dgm:pt>
    <dgm:pt modelId="{89C313E2-61CB-4291-A4BC-FDFD18D9CCB4}" type="pres">
      <dgm:prSet presAssocID="{6466DBE1-46D6-4DC7-91CB-8B69CBD84CE7}" presName="compNode" presStyleCnt="0"/>
      <dgm:spPr/>
    </dgm:pt>
    <dgm:pt modelId="{ADD86A08-B685-4D1C-A257-BDEFA891C67C}" type="pres">
      <dgm:prSet presAssocID="{6466DBE1-46D6-4DC7-91CB-8B69CBD84CE7}" presName="iconRect" presStyleLbl="node1" presStyleIdx="0" presStyleCnt="5" custScaleX="171166" custScaleY="171166" custLinFactNeighborX="89683" custLinFactNeighborY="-61327"/>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Car with solid fill">
            <a:extLst>
              <a:ext uri="{C183D7F6-B498-43B3-948B-1728B52AA6E4}">
                <adec:decorative xmlns:adec="http://schemas.microsoft.com/office/drawing/2017/decorative" val="1"/>
              </a:ext>
            </a:extLst>
          </dgm14:cNvPr>
        </a:ext>
      </dgm:extLst>
    </dgm:pt>
    <dgm:pt modelId="{7D8F6240-BD46-4B9A-A0AE-E821FF352490}" type="pres">
      <dgm:prSet presAssocID="{6466DBE1-46D6-4DC7-91CB-8B69CBD84CE7}" presName="iconSpace" presStyleCnt="0"/>
      <dgm:spPr/>
    </dgm:pt>
    <dgm:pt modelId="{BB02C2C9-F1F4-4395-8CE4-B51966B31C22}" type="pres">
      <dgm:prSet presAssocID="{6466DBE1-46D6-4DC7-91CB-8B69CBD84CE7}" presName="parTx" presStyleLbl="revTx" presStyleIdx="0" presStyleCnt="10">
        <dgm:presLayoutVars>
          <dgm:chMax val="0"/>
          <dgm:chPref val="0"/>
        </dgm:presLayoutVars>
      </dgm:prSet>
      <dgm:spPr/>
    </dgm:pt>
    <dgm:pt modelId="{209208AB-7B47-4424-A102-25A62F970FF6}" type="pres">
      <dgm:prSet presAssocID="{6466DBE1-46D6-4DC7-91CB-8B69CBD84CE7}" presName="txSpace" presStyleCnt="0"/>
      <dgm:spPr/>
    </dgm:pt>
    <dgm:pt modelId="{97BDCD2C-D746-479C-9DF9-633BC190D7DE}" type="pres">
      <dgm:prSet presAssocID="{6466DBE1-46D6-4DC7-91CB-8B69CBD84CE7}" presName="desTx" presStyleLbl="revTx" presStyleIdx="1" presStyleCnt="10">
        <dgm:presLayoutVars/>
      </dgm:prSet>
      <dgm:spPr/>
    </dgm:pt>
    <dgm:pt modelId="{3627F419-55A6-44FB-917C-69E484FE4E93}" type="pres">
      <dgm:prSet presAssocID="{E3023725-CEAB-43CB-A705-6339ADA2E52D}" presName="sibTrans" presStyleCnt="0"/>
      <dgm:spPr/>
    </dgm:pt>
    <dgm:pt modelId="{AD9441B5-90C8-4494-BC16-D9DB9F94069E}" type="pres">
      <dgm:prSet presAssocID="{A0AB1AA3-AB7A-4755-9439-78F4FC3BA99E}" presName="compNode" presStyleCnt="0"/>
      <dgm:spPr/>
    </dgm:pt>
    <dgm:pt modelId="{0B69FC1A-DA9C-47A0-A134-68D994EBC239}" type="pres">
      <dgm:prSet presAssocID="{A0AB1AA3-AB7A-4755-9439-78F4FC3BA99E}" presName="iconRect" presStyleLbl="node1" presStyleIdx="1" presStyleCnt="5" custScaleX="171166" custScaleY="171166" custLinFactNeighborX="89683" custLinFactNeighborY="-61327"/>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Anchor with solid fill">
            <a:extLst>
              <a:ext uri="{C183D7F6-B498-43B3-948B-1728B52AA6E4}">
                <adec:decorative xmlns:adec="http://schemas.microsoft.com/office/drawing/2017/decorative" val="1"/>
              </a:ext>
            </a:extLst>
          </dgm14:cNvPr>
        </a:ext>
      </dgm:extLst>
    </dgm:pt>
    <dgm:pt modelId="{B0842391-B69E-4C43-AC4E-B9297C497544}" type="pres">
      <dgm:prSet presAssocID="{A0AB1AA3-AB7A-4755-9439-78F4FC3BA99E}" presName="iconSpace" presStyleCnt="0"/>
      <dgm:spPr/>
    </dgm:pt>
    <dgm:pt modelId="{DD68BA80-8784-4DBC-B87C-631213B1D69B}" type="pres">
      <dgm:prSet presAssocID="{A0AB1AA3-AB7A-4755-9439-78F4FC3BA99E}" presName="parTx" presStyleLbl="revTx" presStyleIdx="2" presStyleCnt="10">
        <dgm:presLayoutVars>
          <dgm:chMax val="0"/>
          <dgm:chPref val="0"/>
        </dgm:presLayoutVars>
      </dgm:prSet>
      <dgm:spPr/>
    </dgm:pt>
    <dgm:pt modelId="{842F2570-5F2B-43AD-942A-DF185544ACA3}" type="pres">
      <dgm:prSet presAssocID="{A0AB1AA3-AB7A-4755-9439-78F4FC3BA99E}" presName="txSpace" presStyleCnt="0"/>
      <dgm:spPr/>
    </dgm:pt>
    <dgm:pt modelId="{EFD390A0-6F97-4CA0-A7AD-8BFAC976F1B7}" type="pres">
      <dgm:prSet presAssocID="{A0AB1AA3-AB7A-4755-9439-78F4FC3BA99E}" presName="desTx" presStyleLbl="revTx" presStyleIdx="3" presStyleCnt="10">
        <dgm:presLayoutVars/>
      </dgm:prSet>
      <dgm:spPr/>
    </dgm:pt>
    <dgm:pt modelId="{0E9E50DB-77F3-4901-AC76-17F054E2C31C}" type="pres">
      <dgm:prSet presAssocID="{91982F1B-34DE-44B8-B6C1-C5F8F787AE97}" presName="sibTrans" presStyleCnt="0"/>
      <dgm:spPr/>
    </dgm:pt>
    <dgm:pt modelId="{C3EAA224-F764-4C09-BC9F-6858836B6930}" type="pres">
      <dgm:prSet presAssocID="{BFBEBC35-34D1-48BF-A2DD-B5401E352271}" presName="compNode" presStyleCnt="0"/>
      <dgm:spPr/>
    </dgm:pt>
    <dgm:pt modelId="{EBCE7013-985D-4EAB-95E3-33D85F81294E}" type="pres">
      <dgm:prSet presAssocID="{BFBEBC35-34D1-48BF-A2DD-B5401E352271}" presName="iconRect" presStyleLbl="node1" presStyleIdx="2" presStyleCnt="5" custScaleX="171166" custScaleY="171166" custLinFactNeighborX="89683" custLinFactNeighborY="-61327"/>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Folder Search with solid fill">
            <a:extLst>
              <a:ext uri="{C183D7F6-B498-43B3-948B-1728B52AA6E4}">
                <adec:decorative xmlns:adec="http://schemas.microsoft.com/office/drawing/2017/decorative" val="1"/>
              </a:ext>
            </a:extLst>
          </dgm14:cNvPr>
        </a:ext>
      </dgm:extLst>
    </dgm:pt>
    <dgm:pt modelId="{73697FFF-8F2E-4A5B-9C40-102DE0EBA09D}" type="pres">
      <dgm:prSet presAssocID="{BFBEBC35-34D1-48BF-A2DD-B5401E352271}" presName="iconSpace" presStyleCnt="0"/>
      <dgm:spPr/>
    </dgm:pt>
    <dgm:pt modelId="{FDFEB522-9165-47AB-85CB-42DF50AD9675}" type="pres">
      <dgm:prSet presAssocID="{BFBEBC35-34D1-48BF-A2DD-B5401E352271}" presName="parTx" presStyleLbl="revTx" presStyleIdx="4" presStyleCnt="10">
        <dgm:presLayoutVars>
          <dgm:chMax val="0"/>
          <dgm:chPref val="0"/>
        </dgm:presLayoutVars>
      </dgm:prSet>
      <dgm:spPr/>
    </dgm:pt>
    <dgm:pt modelId="{A0E1A78B-088C-4C50-B4DB-1FAAE48302B1}" type="pres">
      <dgm:prSet presAssocID="{BFBEBC35-34D1-48BF-A2DD-B5401E352271}" presName="txSpace" presStyleCnt="0"/>
      <dgm:spPr/>
    </dgm:pt>
    <dgm:pt modelId="{5217D1D4-C82E-4193-921E-809274237D15}" type="pres">
      <dgm:prSet presAssocID="{BFBEBC35-34D1-48BF-A2DD-B5401E352271}" presName="desTx" presStyleLbl="revTx" presStyleIdx="5" presStyleCnt="10">
        <dgm:presLayoutVars/>
      </dgm:prSet>
      <dgm:spPr/>
    </dgm:pt>
    <dgm:pt modelId="{E284023D-3E95-4B68-932F-98BE1122457A}" type="pres">
      <dgm:prSet presAssocID="{2E2E0767-FDBB-42BD-BAAF-37812BCB10C8}" presName="sibTrans" presStyleCnt="0"/>
      <dgm:spPr/>
    </dgm:pt>
    <dgm:pt modelId="{12C910CA-4C34-4B8A-80A9-96A4F76FAF74}" type="pres">
      <dgm:prSet presAssocID="{5233DCDE-5405-4B4F-A980-7F8B0F393C91}" presName="compNode" presStyleCnt="0"/>
      <dgm:spPr/>
    </dgm:pt>
    <dgm:pt modelId="{D4E997F5-85DE-4C8E-8C9B-51D264E3457E}" type="pres">
      <dgm:prSet presAssocID="{5233DCDE-5405-4B4F-A980-7F8B0F393C91}" presName="iconRect" presStyleLbl="node1" presStyleIdx="3" presStyleCnt="5" custScaleX="171166" custScaleY="171166" custLinFactNeighborX="89683" custLinFactNeighborY="-61327"/>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Chat with solid fill">
            <a:extLst>
              <a:ext uri="{C183D7F6-B498-43B3-948B-1728B52AA6E4}">
                <adec:decorative xmlns:adec="http://schemas.microsoft.com/office/drawing/2017/decorative" val="1"/>
              </a:ext>
            </a:extLst>
          </dgm14:cNvPr>
        </a:ext>
      </dgm:extLst>
    </dgm:pt>
    <dgm:pt modelId="{A49A8263-C673-4BA5-90C1-F79A51D14C00}" type="pres">
      <dgm:prSet presAssocID="{5233DCDE-5405-4B4F-A980-7F8B0F393C91}" presName="iconSpace" presStyleCnt="0"/>
      <dgm:spPr/>
    </dgm:pt>
    <dgm:pt modelId="{69EBD2BE-4BE0-4931-8CB0-CE10D28EAD77}" type="pres">
      <dgm:prSet presAssocID="{5233DCDE-5405-4B4F-A980-7F8B0F393C91}" presName="parTx" presStyleLbl="revTx" presStyleIdx="6" presStyleCnt="10">
        <dgm:presLayoutVars>
          <dgm:chMax val="0"/>
          <dgm:chPref val="0"/>
        </dgm:presLayoutVars>
      </dgm:prSet>
      <dgm:spPr/>
    </dgm:pt>
    <dgm:pt modelId="{89121D4E-DD20-4096-A20B-7750BAE784DB}" type="pres">
      <dgm:prSet presAssocID="{5233DCDE-5405-4B4F-A980-7F8B0F393C91}" presName="txSpace" presStyleCnt="0"/>
      <dgm:spPr/>
    </dgm:pt>
    <dgm:pt modelId="{AFF3589E-E2B4-452D-BE6E-60A7398E1476}" type="pres">
      <dgm:prSet presAssocID="{5233DCDE-5405-4B4F-A980-7F8B0F393C91}" presName="desTx" presStyleLbl="revTx" presStyleIdx="7" presStyleCnt="10">
        <dgm:presLayoutVars/>
      </dgm:prSet>
      <dgm:spPr/>
    </dgm:pt>
    <dgm:pt modelId="{307042DD-67D7-4EC6-91C5-53D67B48C041}" type="pres">
      <dgm:prSet presAssocID="{D5DC2930-2ABF-47E3-9D96-E8ACE13C9A41}" presName="sibTrans" presStyleCnt="0"/>
      <dgm:spPr/>
    </dgm:pt>
    <dgm:pt modelId="{8E7F5972-F166-42E9-933A-34FFEF8F8C0D}" type="pres">
      <dgm:prSet presAssocID="{88368D90-7DBC-46D3-8ABC-54348E4E9948}" presName="compNode" presStyleCnt="0"/>
      <dgm:spPr/>
    </dgm:pt>
    <dgm:pt modelId="{EE69BE00-0053-4546-A8FC-0A9543F9E964}" type="pres">
      <dgm:prSet presAssocID="{88368D90-7DBC-46D3-8ABC-54348E4E9948}" presName="iconRect" presStyleLbl="node1" presStyleIdx="4" presStyleCnt="5" custScaleX="171166" custScaleY="171166" custLinFactNeighborX="89683" custLinFactNeighborY="-6132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t="-3000" b="-3000"/>
          </a:stretch>
        </a:blipFill>
        <a:ln>
          <a:noFill/>
        </a:ln>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CA5B2699-B57C-4CFB-81F9-62654DB8E432}" type="pres">
      <dgm:prSet presAssocID="{88368D90-7DBC-46D3-8ABC-54348E4E9948}" presName="iconSpace" presStyleCnt="0"/>
      <dgm:spPr/>
    </dgm:pt>
    <dgm:pt modelId="{0B7B6CC2-8A2F-4924-AFB4-4E80BCF95EE2}" type="pres">
      <dgm:prSet presAssocID="{88368D90-7DBC-46D3-8ABC-54348E4E9948}" presName="parTx" presStyleLbl="revTx" presStyleIdx="8" presStyleCnt="10">
        <dgm:presLayoutVars>
          <dgm:chMax val="0"/>
          <dgm:chPref val="0"/>
        </dgm:presLayoutVars>
      </dgm:prSet>
      <dgm:spPr/>
    </dgm:pt>
    <dgm:pt modelId="{CA20A6C5-4132-4165-A090-EF0B5BA1B949}" type="pres">
      <dgm:prSet presAssocID="{88368D90-7DBC-46D3-8ABC-54348E4E9948}" presName="txSpace" presStyleCnt="0"/>
      <dgm:spPr/>
    </dgm:pt>
    <dgm:pt modelId="{A96441C5-670F-420D-AEEA-439598B7202B}" type="pres">
      <dgm:prSet presAssocID="{88368D90-7DBC-46D3-8ABC-54348E4E9948}" presName="desTx" presStyleLbl="revTx" presStyleIdx="9" presStyleCnt="10">
        <dgm:presLayoutVars/>
      </dgm:prSet>
      <dgm:spPr/>
    </dgm:pt>
  </dgm:ptLst>
  <dgm:cxnLst>
    <dgm:cxn modelId="{99BA510E-8622-41E0-AF72-73C9236E8495}" type="presOf" srcId="{5233DCDE-5405-4B4F-A980-7F8B0F393C91}" destId="{69EBD2BE-4BE0-4931-8CB0-CE10D28EAD77}" srcOrd="0" destOrd="0" presId="urn:microsoft.com/office/officeart/2018/2/layout/IconLabelDescriptionList"/>
    <dgm:cxn modelId="{1A270840-AADA-413A-BC3E-8BC26BBB3388}" srcId="{828C6673-1B2B-48A3-BC5D-EEAAA78AFF9B}" destId="{5233DCDE-5405-4B4F-A980-7F8B0F393C91}" srcOrd="3" destOrd="0" parTransId="{1895CFDA-2215-49B3-A82B-F7C93A4638B9}" sibTransId="{D5DC2930-2ABF-47E3-9D96-E8ACE13C9A41}"/>
    <dgm:cxn modelId="{95BDAC6F-3831-4299-9051-51F120E4171C}" type="presOf" srcId="{BFBEBC35-34D1-48BF-A2DD-B5401E352271}" destId="{FDFEB522-9165-47AB-85CB-42DF50AD9675}" srcOrd="0" destOrd="0" presId="urn:microsoft.com/office/officeart/2018/2/layout/IconLabelDescriptionList"/>
    <dgm:cxn modelId="{1F8DCA75-73E7-4080-BFD4-9A86905197D2}" type="presOf" srcId="{88368D90-7DBC-46D3-8ABC-54348E4E9948}" destId="{0B7B6CC2-8A2F-4924-AFB4-4E80BCF95EE2}" srcOrd="0" destOrd="0" presId="urn:microsoft.com/office/officeart/2018/2/layout/IconLabelDescriptionList"/>
    <dgm:cxn modelId="{8CE31F8E-AC10-4CD5-9431-CECF0949D509}" srcId="{828C6673-1B2B-48A3-BC5D-EEAAA78AFF9B}" destId="{BFBEBC35-34D1-48BF-A2DD-B5401E352271}" srcOrd="2" destOrd="0" parTransId="{9B5B99F2-4FF1-4CA0-8A8F-AB6D8CAB011B}" sibTransId="{2E2E0767-FDBB-42BD-BAAF-37812BCB10C8}"/>
    <dgm:cxn modelId="{9F09FB90-2781-4588-9B36-F5F3E1C7F703}" type="presOf" srcId="{6466DBE1-46D6-4DC7-91CB-8B69CBD84CE7}" destId="{BB02C2C9-F1F4-4395-8CE4-B51966B31C22}" srcOrd="0" destOrd="0" presId="urn:microsoft.com/office/officeart/2018/2/layout/IconLabelDescriptionList"/>
    <dgm:cxn modelId="{B96AC898-1762-45CD-AFE5-AF178F16E97D}" type="presOf" srcId="{828C6673-1B2B-48A3-BC5D-EEAAA78AFF9B}" destId="{22F34816-36B1-4783-93EE-67AD79F674C1}" srcOrd="0" destOrd="0" presId="urn:microsoft.com/office/officeart/2018/2/layout/IconLabelDescriptionList"/>
    <dgm:cxn modelId="{940061A6-8A34-4DDC-B744-8EA6D2739B31}" type="presOf" srcId="{A0AB1AA3-AB7A-4755-9439-78F4FC3BA99E}" destId="{DD68BA80-8784-4DBC-B87C-631213B1D69B}" srcOrd="0" destOrd="0" presId="urn:microsoft.com/office/officeart/2018/2/layout/IconLabelDescriptionList"/>
    <dgm:cxn modelId="{F7DF10C3-91B0-49E6-B501-7589BDB4C75C}" srcId="{828C6673-1B2B-48A3-BC5D-EEAAA78AFF9B}" destId="{6466DBE1-46D6-4DC7-91CB-8B69CBD84CE7}" srcOrd="0" destOrd="0" parTransId="{B6F0DDF8-88BB-4DBF-962A-48756190C891}" sibTransId="{E3023725-CEAB-43CB-A705-6339ADA2E52D}"/>
    <dgm:cxn modelId="{595755C4-984A-411E-B5B2-A950902BE9D4}" srcId="{828C6673-1B2B-48A3-BC5D-EEAAA78AFF9B}" destId="{A0AB1AA3-AB7A-4755-9439-78F4FC3BA99E}" srcOrd="1" destOrd="0" parTransId="{F8ACE44C-ECD9-4805-AA33-1E07D2274C78}" sibTransId="{91982F1B-34DE-44B8-B6C1-C5F8F787AE97}"/>
    <dgm:cxn modelId="{7B3158E8-44B4-472B-A571-EC2D3F132E7B}" srcId="{828C6673-1B2B-48A3-BC5D-EEAAA78AFF9B}" destId="{88368D90-7DBC-46D3-8ABC-54348E4E9948}" srcOrd="4" destOrd="0" parTransId="{247197DA-B7C2-4719-9B7A-6D724B213A4B}" sibTransId="{CB86D2AF-CE41-4581-9AF1-0DCAD1BA069E}"/>
    <dgm:cxn modelId="{D5BCB77C-8CB3-401B-8AB7-97E4925296C1}" type="presParOf" srcId="{22F34816-36B1-4783-93EE-67AD79F674C1}" destId="{89C313E2-61CB-4291-A4BC-FDFD18D9CCB4}" srcOrd="0" destOrd="0" presId="urn:microsoft.com/office/officeart/2018/2/layout/IconLabelDescriptionList"/>
    <dgm:cxn modelId="{52ED38EF-8FE8-4AC5-9B4F-A5853258401A}" type="presParOf" srcId="{89C313E2-61CB-4291-A4BC-FDFD18D9CCB4}" destId="{ADD86A08-B685-4D1C-A257-BDEFA891C67C}" srcOrd="0" destOrd="0" presId="urn:microsoft.com/office/officeart/2018/2/layout/IconLabelDescriptionList"/>
    <dgm:cxn modelId="{2C4430CE-9630-48F1-BF6D-857C35EF4F5B}" type="presParOf" srcId="{89C313E2-61CB-4291-A4BC-FDFD18D9CCB4}" destId="{7D8F6240-BD46-4B9A-A0AE-E821FF352490}" srcOrd="1" destOrd="0" presId="urn:microsoft.com/office/officeart/2018/2/layout/IconLabelDescriptionList"/>
    <dgm:cxn modelId="{4C7DE02E-A85F-4CB5-94EB-36EC4969AACB}" type="presParOf" srcId="{89C313E2-61CB-4291-A4BC-FDFD18D9CCB4}" destId="{BB02C2C9-F1F4-4395-8CE4-B51966B31C22}" srcOrd="2" destOrd="0" presId="urn:microsoft.com/office/officeart/2018/2/layout/IconLabelDescriptionList"/>
    <dgm:cxn modelId="{ECE61A43-19C9-494A-A427-29D0FBC9EAD1}" type="presParOf" srcId="{89C313E2-61CB-4291-A4BC-FDFD18D9CCB4}" destId="{209208AB-7B47-4424-A102-25A62F970FF6}" srcOrd="3" destOrd="0" presId="urn:microsoft.com/office/officeart/2018/2/layout/IconLabelDescriptionList"/>
    <dgm:cxn modelId="{C264A183-8EA1-48A3-A21A-2A9ADAE906D9}" type="presParOf" srcId="{89C313E2-61CB-4291-A4BC-FDFD18D9CCB4}" destId="{97BDCD2C-D746-479C-9DF9-633BC190D7DE}" srcOrd="4" destOrd="0" presId="urn:microsoft.com/office/officeart/2018/2/layout/IconLabelDescriptionList"/>
    <dgm:cxn modelId="{667057C4-50C8-43D1-9389-D6280FB1A65E}" type="presParOf" srcId="{22F34816-36B1-4783-93EE-67AD79F674C1}" destId="{3627F419-55A6-44FB-917C-69E484FE4E93}" srcOrd="1" destOrd="0" presId="urn:microsoft.com/office/officeart/2018/2/layout/IconLabelDescriptionList"/>
    <dgm:cxn modelId="{B7ECF683-94B5-4A15-B58E-E9CE9B8D9E78}" type="presParOf" srcId="{22F34816-36B1-4783-93EE-67AD79F674C1}" destId="{AD9441B5-90C8-4494-BC16-D9DB9F94069E}" srcOrd="2" destOrd="0" presId="urn:microsoft.com/office/officeart/2018/2/layout/IconLabelDescriptionList"/>
    <dgm:cxn modelId="{238BA821-4BA7-4C48-8B55-594F6CCB098D}" type="presParOf" srcId="{AD9441B5-90C8-4494-BC16-D9DB9F94069E}" destId="{0B69FC1A-DA9C-47A0-A134-68D994EBC239}" srcOrd="0" destOrd="0" presId="urn:microsoft.com/office/officeart/2018/2/layout/IconLabelDescriptionList"/>
    <dgm:cxn modelId="{57F270E2-54BC-419A-A8F1-B7EFCA0C64C8}" type="presParOf" srcId="{AD9441B5-90C8-4494-BC16-D9DB9F94069E}" destId="{B0842391-B69E-4C43-AC4E-B9297C497544}" srcOrd="1" destOrd="0" presId="urn:microsoft.com/office/officeart/2018/2/layout/IconLabelDescriptionList"/>
    <dgm:cxn modelId="{AD66F7C1-09AD-4BAD-82F7-5FF340829A18}" type="presParOf" srcId="{AD9441B5-90C8-4494-BC16-D9DB9F94069E}" destId="{DD68BA80-8784-4DBC-B87C-631213B1D69B}" srcOrd="2" destOrd="0" presId="urn:microsoft.com/office/officeart/2018/2/layout/IconLabelDescriptionList"/>
    <dgm:cxn modelId="{5D9B2FBE-533F-406C-96B4-52F2C463363E}" type="presParOf" srcId="{AD9441B5-90C8-4494-BC16-D9DB9F94069E}" destId="{842F2570-5F2B-43AD-942A-DF185544ACA3}" srcOrd="3" destOrd="0" presId="urn:microsoft.com/office/officeart/2018/2/layout/IconLabelDescriptionList"/>
    <dgm:cxn modelId="{DC6E57BE-D1AF-464C-AAE9-4942A2B4624C}" type="presParOf" srcId="{AD9441B5-90C8-4494-BC16-D9DB9F94069E}" destId="{EFD390A0-6F97-4CA0-A7AD-8BFAC976F1B7}" srcOrd="4" destOrd="0" presId="urn:microsoft.com/office/officeart/2018/2/layout/IconLabelDescriptionList"/>
    <dgm:cxn modelId="{20F71A5B-9C31-476A-AC54-61F9BAB24AA8}" type="presParOf" srcId="{22F34816-36B1-4783-93EE-67AD79F674C1}" destId="{0E9E50DB-77F3-4901-AC76-17F054E2C31C}" srcOrd="3" destOrd="0" presId="urn:microsoft.com/office/officeart/2018/2/layout/IconLabelDescriptionList"/>
    <dgm:cxn modelId="{35F78A83-07B9-4DB2-9670-424971986A2A}" type="presParOf" srcId="{22F34816-36B1-4783-93EE-67AD79F674C1}" destId="{C3EAA224-F764-4C09-BC9F-6858836B6930}" srcOrd="4" destOrd="0" presId="urn:microsoft.com/office/officeart/2018/2/layout/IconLabelDescriptionList"/>
    <dgm:cxn modelId="{D3363BD0-CAE2-4CC2-8828-6C53C1136677}" type="presParOf" srcId="{C3EAA224-F764-4C09-BC9F-6858836B6930}" destId="{EBCE7013-985D-4EAB-95E3-33D85F81294E}" srcOrd="0" destOrd="0" presId="urn:microsoft.com/office/officeart/2018/2/layout/IconLabelDescriptionList"/>
    <dgm:cxn modelId="{F25C0D34-F79E-4656-81B6-F83D7E004104}" type="presParOf" srcId="{C3EAA224-F764-4C09-BC9F-6858836B6930}" destId="{73697FFF-8F2E-4A5B-9C40-102DE0EBA09D}" srcOrd="1" destOrd="0" presId="urn:microsoft.com/office/officeart/2018/2/layout/IconLabelDescriptionList"/>
    <dgm:cxn modelId="{4516088D-0246-4239-98FF-AD5DF798C9AB}" type="presParOf" srcId="{C3EAA224-F764-4C09-BC9F-6858836B6930}" destId="{FDFEB522-9165-47AB-85CB-42DF50AD9675}" srcOrd="2" destOrd="0" presId="urn:microsoft.com/office/officeart/2018/2/layout/IconLabelDescriptionList"/>
    <dgm:cxn modelId="{A0FE9313-FAA3-41AF-8B65-9D688A6177BF}" type="presParOf" srcId="{C3EAA224-F764-4C09-BC9F-6858836B6930}" destId="{A0E1A78B-088C-4C50-B4DB-1FAAE48302B1}" srcOrd="3" destOrd="0" presId="urn:microsoft.com/office/officeart/2018/2/layout/IconLabelDescriptionList"/>
    <dgm:cxn modelId="{2F6E0649-9A46-4FAC-B804-3F3C830D8848}" type="presParOf" srcId="{C3EAA224-F764-4C09-BC9F-6858836B6930}" destId="{5217D1D4-C82E-4193-921E-809274237D15}" srcOrd="4" destOrd="0" presId="urn:microsoft.com/office/officeart/2018/2/layout/IconLabelDescriptionList"/>
    <dgm:cxn modelId="{64684830-07CC-4991-8A20-9B001ACACAA7}" type="presParOf" srcId="{22F34816-36B1-4783-93EE-67AD79F674C1}" destId="{E284023D-3E95-4B68-932F-98BE1122457A}" srcOrd="5" destOrd="0" presId="urn:microsoft.com/office/officeart/2018/2/layout/IconLabelDescriptionList"/>
    <dgm:cxn modelId="{BC15F5AA-8ECD-4AD2-A2A0-B4188C9490B8}" type="presParOf" srcId="{22F34816-36B1-4783-93EE-67AD79F674C1}" destId="{12C910CA-4C34-4B8A-80A9-96A4F76FAF74}" srcOrd="6" destOrd="0" presId="urn:microsoft.com/office/officeart/2018/2/layout/IconLabelDescriptionList"/>
    <dgm:cxn modelId="{B5001DC9-1E68-413D-9036-D8730FE22496}" type="presParOf" srcId="{12C910CA-4C34-4B8A-80A9-96A4F76FAF74}" destId="{D4E997F5-85DE-4C8E-8C9B-51D264E3457E}" srcOrd="0" destOrd="0" presId="urn:microsoft.com/office/officeart/2018/2/layout/IconLabelDescriptionList"/>
    <dgm:cxn modelId="{36DA9306-C337-413E-90D2-84C9C39C9552}" type="presParOf" srcId="{12C910CA-4C34-4B8A-80A9-96A4F76FAF74}" destId="{A49A8263-C673-4BA5-90C1-F79A51D14C00}" srcOrd="1" destOrd="0" presId="urn:microsoft.com/office/officeart/2018/2/layout/IconLabelDescriptionList"/>
    <dgm:cxn modelId="{638CD1C3-EECD-4FB4-9024-335DFFB5A650}" type="presParOf" srcId="{12C910CA-4C34-4B8A-80A9-96A4F76FAF74}" destId="{69EBD2BE-4BE0-4931-8CB0-CE10D28EAD77}" srcOrd="2" destOrd="0" presId="urn:microsoft.com/office/officeart/2018/2/layout/IconLabelDescriptionList"/>
    <dgm:cxn modelId="{CEF15922-1E8D-4579-8E96-868A6CC255C7}" type="presParOf" srcId="{12C910CA-4C34-4B8A-80A9-96A4F76FAF74}" destId="{89121D4E-DD20-4096-A20B-7750BAE784DB}" srcOrd="3" destOrd="0" presId="urn:microsoft.com/office/officeart/2018/2/layout/IconLabelDescriptionList"/>
    <dgm:cxn modelId="{05CAEF9A-9050-4990-9CB1-E13DF8222B23}" type="presParOf" srcId="{12C910CA-4C34-4B8A-80A9-96A4F76FAF74}" destId="{AFF3589E-E2B4-452D-BE6E-60A7398E1476}" srcOrd="4" destOrd="0" presId="urn:microsoft.com/office/officeart/2018/2/layout/IconLabelDescriptionList"/>
    <dgm:cxn modelId="{6DCD380F-BD47-4B2A-9F5E-54C9CF943FEE}" type="presParOf" srcId="{22F34816-36B1-4783-93EE-67AD79F674C1}" destId="{307042DD-67D7-4EC6-91C5-53D67B48C041}" srcOrd="7" destOrd="0" presId="urn:microsoft.com/office/officeart/2018/2/layout/IconLabelDescriptionList"/>
    <dgm:cxn modelId="{94400507-AD36-4951-A351-774836898870}" type="presParOf" srcId="{22F34816-36B1-4783-93EE-67AD79F674C1}" destId="{8E7F5972-F166-42E9-933A-34FFEF8F8C0D}" srcOrd="8" destOrd="0" presId="urn:microsoft.com/office/officeart/2018/2/layout/IconLabelDescriptionList"/>
    <dgm:cxn modelId="{95D05322-5C58-4E59-82B9-50CF629B2E21}" type="presParOf" srcId="{8E7F5972-F166-42E9-933A-34FFEF8F8C0D}" destId="{EE69BE00-0053-4546-A8FC-0A9543F9E964}" srcOrd="0" destOrd="0" presId="urn:microsoft.com/office/officeart/2018/2/layout/IconLabelDescriptionList"/>
    <dgm:cxn modelId="{82BA8D7D-0319-41D4-B1BB-BD2939272ABA}" type="presParOf" srcId="{8E7F5972-F166-42E9-933A-34FFEF8F8C0D}" destId="{CA5B2699-B57C-4CFB-81F9-62654DB8E432}" srcOrd="1" destOrd="0" presId="urn:microsoft.com/office/officeart/2018/2/layout/IconLabelDescriptionList"/>
    <dgm:cxn modelId="{05286B9E-6C29-45AB-B06F-F4FBC8BE48FB}" type="presParOf" srcId="{8E7F5972-F166-42E9-933A-34FFEF8F8C0D}" destId="{0B7B6CC2-8A2F-4924-AFB4-4E80BCF95EE2}" srcOrd="2" destOrd="0" presId="urn:microsoft.com/office/officeart/2018/2/layout/IconLabelDescriptionList"/>
    <dgm:cxn modelId="{C70C67A5-1128-4EF8-9640-A596058B4C44}" type="presParOf" srcId="{8E7F5972-F166-42E9-933A-34FFEF8F8C0D}" destId="{CA20A6C5-4132-4165-A090-EF0B5BA1B949}" srcOrd="3" destOrd="0" presId="urn:microsoft.com/office/officeart/2018/2/layout/IconLabelDescriptionList"/>
    <dgm:cxn modelId="{D72F6CB6-3C3D-4078-9C82-53CD2A678412}" type="presParOf" srcId="{8E7F5972-F166-42E9-933A-34FFEF8F8C0D}" destId="{A96441C5-670F-420D-AEEA-439598B7202B}"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237036-1361-4199-9AE2-B12E9CE5093B}">
      <dsp:nvSpPr>
        <dsp:cNvPr id="0" name=""/>
        <dsp:cNvSpPr/>
      </dsp:nvSpPr>
      <dsp:spPr>
        <a:xfrm>
          <a:off x="4872" y="100068"/>
          <a:ext cx="2130260" cy="1278156"/>
        </a:xfrm>
        <a:prstGeom prst="roundRect">
          <a:avLst>
            <a:gd name="adj" fmla="val 10000"/>
          </a:avLst>
        </a:prstGeom>
        <a:solidFill>
          <a:srgbClr val="00204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Huge Cross Sectoral Collaboration </a:t>
          </a:r>
        </a:p>
      </dsp:txBody>
      <dsp:txXfrm>
        <a:off x="42308" y="137504"/>
        <a:ext cx="2055388" cy="1203284"/>
      </dsp:txXfrm>
    </dsp:sp>
    <dsp:sp modelId="{8F28A14A-C0C4-4753-84E2-6CBD8E24A78D}">
      <dsp:nvSpPr>
        <dsp:cNvPr id="0" name=""/>
        <dsp:cNvSpPr/>
      </dsp:nvSpPr>
      <dsp:spPr>
        <a:xfrm>
          <a:off x="2348158" y="474994"/>
          <a:ext cx="451615" cy="52830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GB" sz="1900" kern="1200"/>
        </a:p>
      </dsp:txBody>
      <dsp:txXfrm>
        <a:off x="2348158" y="580655"/>
        <a:ext cx="316131" cy="316982"/>
      </dsp:txXfrm>
    </dsp:sp>
    <dsp:sp modelId="{3133703F-F41F-4EF7-8DC1-860F07196605}">
      <dsp:nvSpPr>
        <dsp:cNvPr id="0" name=""/>
        <dsp:cNvSpPr/>
      </dsp:nvSpPr>
      <dsp:spPr>
        <a:xfrm>
          <a:off x="2987236" y="100068"/>
          <a:ext cx="2130260" cy="1278156"/>
        </a:xfrm>
        <a:prstGeom prst="roundRect">
          <a:avLst>
            <a:gd name="adj" fmla="val 10000"/>
          </a:avLst>
        </a:prstGeom>
        <a:solidFill>
          <a:srgbClr val="00204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Deep Literature Review</a:t>
          </a:r>
        </a:p>
      </dsp:txBody>
      <dsp:txXfrm>
        <a:off x="3024672" y="137504"/>
        <a:ext cx="2055388" cy="1203284"/>
      </dsp:txXfrm>
    </dsp:sp>
    <dsp:sp modelId="{F8E1CFFB-2FC2-4315-9454-72624E1385B0}">
      <dsp:nvSpPr>
        <dsp:cNvPr id="0" name=""/>
        <dsp:cNvSpPr/>
      </dsp:nvSpPr>
      <dsp:spPr>
        <a:xfrm>
          <a:off x="5330523" y="474994"/>
          <a:ext cx="451615" cy="52830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GB" sz="1900" kern="1200"/>
        </a:p>
      </dsp:txBody>
      <dsp:txXfrm>
        <a:off x="5330523" y="580655"/>
        <a:ext cx="316131" cy="316982"/>
      </dsp:txXfrm>
    </dsp:sp>
    <dsp:sp modelId="{A82C7A7D-2C33-47FA-A7B9-B9FCC9093714}">
      <dsp:nvSpPr>
        <dsp:cNvPr id="0" name=""/>
        <dsp:cNvSpPr/>
      </dsp:nvSpPr>
      <dsp:spPr>
        <a:xfrm>
          <a:off x="5969601" y="100068"/>
          <a:ext cx="2130260" cy="1278156"/>
        </a:xfrm>
        <a:prstGeom prst="roundRect">
          <a:avLst>
            <a:gd name="adj" fmla="val 10000"/>
          </a:avLst>
        </a:prstGeom>
        <a:solidFill>
          <a:srgbClr val="00204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Significant Staff &amp; Student Consultation</a:t>
          </a:r>
        </a:p>
      </dsp:txBody>
      <dsp:txXfrm>
        <a:off x="6007037" y="137504"/>
        <a:ext cx="2055388" cy="1203284"/>
      </dsp:txXfrm>
    </dsp:sp>
    <dsp:sp modelId="{AC2673B3-4191-4DB1-AD3B-E607498FB252}">
      <dsp:nvSpPr>
        <dsp:cNvPr id="0" name=""/>
        <dsp:cNvSpPr/>
      </dsp:nvSpPr>
      <dsp:spPr>
        <a:xfrm>
          <a:off x="8312888" y="474994"/>
          <a:ext cx="451615" cy="52830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GB" sz="1900" kern="1200"/>
        </a:p>
      </dsp:txBody>
      <dsp:txXfrm>
        <a:off x="8312888" y="580655"/>
        <a:ext cx="316131" cy="316982"/>
      </dsp:txXfrm>
    </dsp:sp>
    <dsp:sp modelId="{16969788-7C1F-40A5-862A-BD671201F2A1}">
      <dsp:nvSpPr>
        <dsp:cNvPr id="0" name=""/>
        <dsp:cNvSpPr/>
      </dsp:nvSpPr>
      <dsp:spPr>
        <a:xfrm>
          <a:off x="8951966" y="100068"/>
          <a:ext cx="2130260" cy="1278156"/>
        </a:xfrm>
        <a:prstGeom prst="roundRect">
          <a:avLst>
            <a:gd name="adj" fmla="val 10000"/>
          </a:avLst>
        </a:prstGeom>
        <a:solidFill>
          <a:srgbClr val="00204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Senior Stakeholder Dialogue</a:t>
          </a:r>
        </a:p>
      </dsp:txBody>
      <dsp:txXfrm>
        <a:off x="8989402" y="137504"/>
        <a:ext cx="2055388" cy="12032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D86A08-B685-4D1C-A257-BDEFA891C67C}">
      <dsp:nvSpPr>
        <dsp:cNvPr id="0" name=""/>
        <dsp:cNvSpPr/>
      </dsp:nvSpPr>
      <dsp:spPr>
        <a:xfrm>
          <a:off x="606184" y="749610"/>
          <a:ext cx="1155009" cy="1155009"/>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02C2C9-F1F4-4395-8CE4-B51966B31C22}">
      <dsp:nvSpPr>
        <dsp:cNvPr id="0" name=""/>
        <dsp:cNvSpPr/>
      </dsp:nvSpPr>
      <dsp:spPr>
        <a:xfrm>
          <a:off x="241123" y="2168649"/>
          <a:ext cx="1927968" cy="1245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b="1"/>
          </a:pPr>
          <a:r>
            <a:rPr lang="en-GB" sz="2000" b="1" kern="1200" dirty="0">
              <a:solidFill>
                <a:schemeClr val="tx1">
                  <a:lumMod val="85000"/>
                  <a:lumOff val="15000"/>
                </a:schemeClr>
              </a:solidFill>
            </a:rPr>
            <a:t>Vehicle to declare your Intent</a:t>
          </a:r>
        </a:p>
      </dsp:txBody>
      <dsp:txXfrm>
        <a:off x="241123" y="2168649"/>
        <a:ext cx="1927968" cy="1245460"/>
      </dsp:txXfrm>
    </dsp:sp>
    <dsp:sp modelId="{97BDCD2C-D746-479C-9DF9-633BC190D7DE}">
      <dsp:nvSpPr>
        <dsp:cNvPr id="0" name=""/>
        <dsp:cNvSpPr/>
      </dsp:nvSpPr>
      <dsp:spPr>
        <a:xfrm>
          <a:off x="241123" y="3456114"/>
          <a:ext cx="1927968" cy="47696"/>
        </a:xfrm>
        <a:prstGeom prst="rect">
          <a:avLst/>
        </a:prstGeom>
        <a:noFill/>
        <a:ln>
          <a:noFill/>
        </a:ln>
        <a:effectLst/>
      </dsp:spPr>
      <dsp:style>
        <a:lnRef idx="0">
          <a:scrgbClr r="0" g="0" b="0"/>
        </a:lnRef>
        <a:fillRef idx="0">
          <a:scrgbClr r="0" g="0" b="0"/>
        </a:fillRef>
        <a:effectRef idx="0">
          <a:scrgbClr r="0" g="0" b="0"/>
        </a:effectRef>
        <a:fontRef idx="minor"/>
      </dsp:style>
    </dsp:sp>
    <dsp:sp modelId="{0B69FC1A-DA9C-47A0-A134-68D994EBC239}">
      <dsp:nvSpPr>
        <dsp:cNvPr id="0" name=""/>
        <dsp:cNvSpPr/>
      </dsp:nvSpPr>
      <dsp:spPr>
        <a:xfrm>
          <a:off x="3111657" y="749610"/>
          <a:ext cx="1155009" cy="1155009"/>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D68BA80-8784-4DBC-B87C-631213B1D69B}">
      <dsp:nvSpPr>
        <dsp:cNvPr id="0" name=""/>
        <dsp:cNvSpPr/>
      </dsp:nvSpPr>
      <dsp:spPr>
        <a:xfrm>
          <a:off x="2746596" y="2168649"/>
          <a:ext cx="1927968" cy="1245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b="1"/>
          </a:pPr>
          <a:r>
            <a:rPr lang="en-GB" sz="2000" b="1" kern="1200" dirty="0">
              <a:solidFill>
                <a:schemeClr val="tx1">
                  <a:lumMod val="85000"/>
                  <a:lumOff val="15000"/>
                </a:schemeClr>
              </a:solidFill>
            </a:rPr>
            <a:t>Anchor a culture of shared responsibility</a:t>
          </a:r>
        </a:p>
      </dsp:txBody>
      <dsp:txXfrm>
        <a:off x="2746596" y="2168649"/>
        <a:ext cx="1927968" cy="1245460"/>
      </dsp:txXfrm>
    </dsp:sp>
    <dsp:sp modelId="{EFD390A0-6F97-4CA0-A7AD-8BFAC976F1B7}">
      <dsp:nvSpPr>
        <dsp:cNvPr id="0" name=""/>
        <dsp:cNvSpPr/>
      </dsp:nvSpPr>
      <dsp:spPr>
        <a:xfrm>
          <a:off x="2746596" y="3456114"/>
          <a:ext cx="1927968" cy="47696"/>
        </a:xfrm>
        <a:prstGeom prst="rect">
          <a:avLst/>
        </a:prstGeom>
        <a:noFill/>
        <a:ln>
          <a:noFill/>
        </a:ln>
        <a:effectLst/>
      </dsp:spPr>
      <dsp:style>
        <a:lnRef idx="0">
          <a:scrgbClr r="0" g="0" b="0"/>
        </a:lnRef>
        <a:fillRef idx="0">
          <a:scrgbClr r="0" g="0" b="0"/>
        </a:fillRef>
        <a:effectRef idx="0">
          <a:scrgbClr r="0" g="0" b="0"/>
        </a:effectRef>
        <a:fontRef idx="minor"/>
      </dsp:style>
    </dsp:sp>
    <dsp:sp modelId="{EBCE7013-985D-4EAB-95E3-33D85F81294E}">
      <dsp:nvSpPr>
        <dsp:cNvPr id="0" name=""/>
        <dsp:cNvSpPr/>
      </dsp:nvSpPr>
      <dsp:spPr>
        <a:xfrm>
          <a:off x="5617131" y="749610"/>
          <a:ext cx="1155009" cy="1155009"/>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DFEB522-9165-47AB-85CB-42DF50AD9675}">
      <dsp:nvSpPr>
        <dsp:cNvPr id="0" name=""/>
        <dsp:cNvSpPr/>
      </dsp:nvSpPr>
      <dsp:spPr>
        <a:xfrm>
          <a:off x="5252070" y="2168649"/>
          <a:ext cx="1927968" cy="1245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b="1"/>
          </a:pPr>
          <a:r>
            <a:rPr lang="en-GB" sz="2000" b="1" kern="1200" dirty="0">
              <a:solidFill>
                <a:schemeClr val="tx1">
                  <a:lumMod val="85000"/>
                  <a:lumOff val="15000"/>
                </a:schemeClr>
              </a:solidFill>
            </a:rPr>
            <a:t>Strategies, policies and procedures</a:t>
          </a:r>
        </a:p>
      </dsp:txBody>
      <dsp:txXfrm>
        <a:off x="5252070" y="2168649"/>
        <a:ext cx="1927968" cy="1245460"/>
      </dsp:txXfrm>
    </dsp:sp>
    <dsp:sp modelId="{5217D1D4-C82E-4193-921E-809274237D15}">
      <dsp:nvSpPr>
        <dsp:cNvPr id="0" name=""/>
        <dsp:cNvSpPr/>
      </dsp:nvSpPr>
      <dsp:spPr>
        <a:xfrm>
          <a:off x="5252070" y="3456114"/>
          <a:ext cx="1927968" cy="47696"/>
        </a:xfrm>
        <a:prstGeom prst="rect">
          <a:avLst/>
        </a:prstGeom>
        <a:noFill/>
        <a:ln>
          <a:noFill/>
        </a:ln>
        <a:effectLst/>
      </dsp:spPr>
      <dsp:style>
        <a:lnRef idx="0">
          <a:scrgbClr r="0" g="0" b="0"/>
        </a:lnRef>
        <a:fillRef idx="0">
          <a:scrgbClr r="0" g="0" b="0"/>
        </a:fillRef>
        <a:effectRef idx="0">
          <a:scrgbClr r="0" g="0" b="0"/>
        </a:effectRef>
        <a:fontRef idx="minor"/>
      </dsp:style>
    </dsp:sp>
    <dsp:sp modelId="{D4E997F5-85DE-4C8E-8C9B-51D264E3457E}">
      <dsp:nvSpPr>
        <dsp:cNvPr id="0" name=""/>
        <dsp:cNvSpPr/>
      </dsp:nvSpPr>
      <dsp:spPr>
        <a:xfrm>
          <a:off x="8122604" y="749610"/>
          <a:ext cx="1155009" cy="1155009"/>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9EBD2BE-4BE0-4931-8CB0-CE10D28EAD77}">
      <dsp:nvSpPr>
        <dsp:cNvPr id="0" name=""/>
        <dsp:cNvSpPr/>
      </dsp:nvSpPr>
      <dsp:spPr>
        <a:xfrm>
          <a:off x="7757543" y="2168649"/>
          <a:ext cx="1927968" cy="1245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b="1"/>
          </a:pPr>
          <a:r>
            <a:rPr lang="en-GB" sz="2000" b="1" kern="1200" dirty="0">
              <a:solidFill>
                <a:schemeClr val="tx1">
                  <a:lumMod val="85000"/>
                  <a:lumOff val="15000"/>
                </a:schemeClr>
              </a:solidFill>
            </a:rPr>
            <a:t>More Unified Language of and commitment to UD</a:t>
          </a:r>
        </a:p>
      </dsp:txBody>
      <dsp:txXfrm>
        <a:off x="7757543" y="2168649"/>
        <a:ext cx="1927968" cy="1245460"/>
      </dsp:txXfrm>
    </dsp:sp>
    <dsp:sp modelId="{AFF3589E-E2B4-452D-BE6E-60A7398E1476}">
      <dsp:nvSpPr>
        <dsp:cNvPr id="0" name=""/>
        <dsp:cNvSpPr/>
      </dsp:nvSpPr>
      <dsp:spPr>
        <a:xfrm>
          <a:off x="7757543" y="3456114"/>
          <a:ext cx="1927968" cy="47696"/>
        </a:xfrm>
        <a:prstGeom prst="rect">
          <a:avLst/>
        </a:prstGeom>
        <a:noFill/>
        <a:ln>
          <a:noFill/>
        </a:ln>
        <a:effectLst/>
      </dsp:spPr>
      <dsp:style>
        <a:lnRef idx="0">
          <a:scrgbClr r="0" g="0" b="0"/>
        </a:lnRef>
        <a:fillRef idx="0">
          <a:scrgbClr r="0" g="0" b="0"/>
        </a:fillRef>
        <a:effectRef idx="0">
          <a:scrgbClr r="0" g="0" b="0"/>
        </a:effectRef>
        <a:fontRef idx="minor"/>
      </dsp:style>
    </dsp:sp>
    <dsp:sp modelId="{EE69BE00-0053-4546-A8FC-0A9543F9E964}">
      <dsp:nvSpPr>
        <dsp:cNvPr id="0" name=""/>
        <dsp:cNvSpPr/>
      </dsp:nvSpPr>
      <dsp:spPr>
        <a:xfrm>
          <a:off x="10628078" y="749610"/>
          <a:ext cx="1155009" cy="115500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t="-3000" b="-3000"/>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B7B6CC2-8A2F-4924-AFB4-4E80BCF95EE2}">
      <dsp:nvSpPr>
        <dsp:cNvPr id="0" name=""/>
        <dsp:cNvSpPr/>
      </dsp:nvSpPr>
      <dsp:spPr>
        <a:xfrm>
          <a:off x="10263017" y="2168649"/>
          <a:ext cx="1927968" cy="1245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b="1"/>
          </a:pPr>
          <a:r>
            <a:rPr lang="en-GB" sz="2000" b="1" kern="1200" dirty="0">
              <a:solidFill>
                <a:schemeClr val="tx1">
                  <a:lumMod val="85000"/>
                  <a:lumOff val="15000"/>
                </a:schemeClr>
              </a:solidFill>
            </a:rPr>
            <a:t>More effective compliance</a:t>
          </a:r>
        </a:p>
      </dsp:txBody>
      <dsp:txXfrm>
        <a:off x="10263017" y="2168649"/>
        <a:ext cx="1927968" cy="1245460"/>
      </dsp:txXfrm>
    </dsp:sp>
    <dsp:sp modelId="{A96441C5-670F-420D-AEEA-439598B7202B}">
      <dsp:nvSpPr>
        <dsp:cNvPr id="0" name=""/>
        <dsp:cNvSpPr/>
      </dsp:nvSpPr>
      <dsp:spPr>
        <a:xfrm>
          <a:off x="10263017" y="3456114"/>
          <a:ext cx="1927968" cy="47696"/>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GB"/>
          </a:p>
        </p:txBody>
      </p:sp>
      <p:sp>
        <p:nvSpPr>
          <p:cNvPr id="3" name="Date Placeholder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B25CE01A-6A62-46D6-9FF1-960CE7BFA119}" type="datetimeFigureOut">
              <a:rPr lang="en-GB" smtClean="0"/>
              <a:t>11/02/2025</a:t>
            </a:fld>
            <a:endParaRPr lang="en-GB"/>
          </a:p>
        </p:txBody>
      </p:sp>
      <p:sp>
        <p:nvSpPr>
          <p:cNvPr id="4" name="Slide Image Placehold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en-GB"/>
          </a:p>
        </p:txBody>
      </p:sp>
      <p:sp>
        <p:nvSpPr>
          <p:cNvPr id="5" name="Notes Placehold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en-GB"/>
          </a:p>
        </p:txBody>
      </p:sp>
      <p:sp>
        <p:nvSpPr>
          <p:cNvPr id="7" name="Slide Number Placehold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D62BAB3D-5EDC-4846-A49D-C6EE4C60D6C4}" type="slidenum">
              <a:rPr lang="en-GB" smtClean="0"/>
              <a:t>‹#›</a:t>
            </a:fld>
            <a:endParaRPr lang="en-GB"/>
          </a:p>
        </p:txBody>
      </p:sp>
    </p:spTree>
    <p:extLst>
      <p:ext uri="{BB962C8B-B14F-4D97-AF65-F5344CB8AC3E}">
        <p14:creationId xmlns:p14="http://schemas.microsoft.com/office/powerpoint/2010/main" val="1753397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MH – Representing ALTITUDE - brief intro</a:t>
            </a:r>
          </a:p>
        </p:txBody>
      </p:sp>
      <p:sp>
        <p:nvSpPr>
          <p:cNvPr id="4" name="Slide Number Placeholder 3"/>
          <p:cNvSpPr>
            <a:spLocks noGrp="1"/>
          </p:cNvSpPr>
          <p:nvPr>
            <p:ph type="sldNum" sz="quarter" idx="5"/>
          </p:nvPr>
        </p:nvSpPr>
        <p:spPr/>
        <p:txBody>
          <a:bodyPr/>
          <a:lstStyle/>
          <a:p>
            <a:fld id="{D62BAB3D-5EDC-4846-A49D-C6EE4C60D6C4}" type="slidenum">
              <a:rPr lang="en-GB" smtClean="0"/>
              <a:t>1</a:t>
            </a:fld>
            <a:endParaRPr lang="en-GB"/>
          </a:p>
        </p:txBody>
      </p:sp>
    </p:spTree>
    <p:extLst>
      <p:ext uri="{BB962C8B-B14F-4D97-AF65-F5344CB8AC3E}">
        <p14:creationId xmlns:p14="http://schemas.microsoft.com/office/powerpoint/2010/main" val="1924845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1A2744-CAD6-8E64-79CF-E1FA02C6F98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E493724-5B0A-C7CF-3A4E-42739B0F07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9C2BC5-27A8-41BC-D5C0-C7D19558962F}"/>
              </a:ext>
            </a:extLst>
          </p:cNvPr>
          <p:cNvSpPr>
            <a:spLocks noGrp="1"/>
          </p:cNvSpPr>
          <p:nvPr>
            <p:ph type="body" idx="1"/>
          </p:nvPr>
        </p:nvSpPr>
        <p:spPr/>
        <p:txBody>
          <a:bodyPr/>
          <a:lstStyle/>
          <a:p>
            <a:pPr defTabSz="990752">
              <a:defRPr/>
            </a:pPr>
            <a:r>
              <a:rPr lang="en-US" sz="2000" kern="100" dirty="0">
                <a:latin typeface="Aptos" panose="020B0004020202020204" pitchFamily="34" charset="0"/>
                <a:ea typeface="Aptos" panose="020B0004020202020204" pitchFamily="34" charset="0"/>
                <a:cs typeface="Times New Roman" panose="02020603050405020304" pitchFamily="18" charset="0"/>
              </a:rPr>
              <a:t>The Charter commits the institution to establishing a standing committee or working group structure (or adapting an existing one) to advance this goal, using the Charter as a roadmap to foster collaboration, identify opportunities for progress and guide decision-making. </a:t>
            </a:r>
            <a:r>
              <a:rPr lang="en-GB" sz="2000" kern="100" dirty="0">
                <a:latin typeface="Aptos" panose="020B0004020202020204" pitchFamily="34" charset="0"/>
                <a:ea typeface="Aptos" panose="020B0004020202020204" pitchFamily="34" charset="0"/>
                <a:cs typeface="Times New Roman" panose="02020603050405020304" pitchFamily="18" charset="0"/>
              </a:rPr>
              <a:t>The makeup of the group should aim to maximise the impact of the Charter, ensuring representation of senior management, heads of key functions relating to the Charter Pillars, student representatives and UD-knowledgeable staff members. This group will oversee incremental progress to develop strategic enablers for a sustainable UD approach:</a:t>
            </a:r>
          </a:p>
          <a:p>
            <a:pPr defTabSz="990752">
              <a:defRPr/>
            </a:pPr>
            <a:r>
              <a:rPr lang="en-GB" sz="2000" dirty="0">
                <a:solidFill>
                  <a:schemeClr val="bg1"/>
                </a:solidFill>
                <a:latin typeface="Calibri Light" panose="020F0302020204030204"/>
              </a:rPr>
              <a:t>-Leaders modelling and visibly supporting UD</a:t>
            </a:r>
            <a:endParaRPr lang="en-GB" sz="2000" dirty="0">
              <a:solidFill>
                <a:schemeClr val="bg1"/>
              </a:solidFill>
            </a:endParaRPr>
          </a:p>
          <a:p>
            <a:pPr lvl="0" rtl="0"/>
            <a:r>
              <a:rPr lang="en-GB" sz="2000" dirty="0">
                <a:solidFill>
                  <a:schemeClr val="bg1"/>
                </a:solidFill>
                <a:latin typeface="Calibri Light" panose="020F0302020204030204"/>
              </a:rPr>
              <a:t>-Embedding UD &amp; Accessibility </a:t>
            </a:r>
            <a:r>
              <a:rPr lang="en-GB" sz="2000" dirty="0">
                <a:solidFill>
                  <a:schemeClr val="bg1"/>
                </a:solidFill>
              </a:rPr>
              <a:t>in</a:t>
            </a:r>
            <a:r>
              <a:rPr lang="en-GB" sz="2000" dirty="0">
                <a:solidFill>
                  <a:schemeClr val="bg1"/>
                </a:solidFill>
                <a:latin typeface="Calibri Light" panose="020F0302020204030204"/>
              </a:rPr>
              <a:t> </a:t>
            </a:r>
            <a:r>
              <a:rPr lang="en-GB" sz="2000" dirty="0">
                <a:solidFill>
                  <a:schemeClr val="bg1"/>
                </a:solidFill>
              </a:rPr>
              <a:t>organisational strategy and policy</a:t>
            </a:r>
          </a:p>
          <a:p>
            <a:pPr lvl="0" rtl="0"/>
            <a:r>
              <a:rPr lang="en-GB" sz="2000" dirty="0">
                <a:solidFill>
                  <a:schemeClr val="bg1"/>
                </a:solidFill>
                <a:latin typeface="Calibri Light" panose="020F0302020204030204"/>
              </a:rPr>
              <a:t>-Partnering with students as appropriate</a:t>
            </a:r>
            <a:r>
              <a:rPr lang="en-GB" sz="2000" dirty="0">
                <a:solidFill>
                  <a:schemeClr val="bg1"/>
                </a:solidFill>
              </a:rPr>
              <a:t> in the design of policy &amp; strategy, with a focus on disadvantaged cohorts</a:t>
            </a:r>
          </a:p>
          <a:p>
            <a:pPr lvl="0" rtl="0"/>
            <a:r>
              <a:rPr lang="en-GB" sz="2000" dirty="0">
                <a:solidFill>
                  <a:schemeClr val="bg1"/>
                </a:solidFill>
                <a:latin typeface="Calibri Light" panose="020F0302020204030204"/>
              </a:rPr>
              <a:t>-Promoting local</a:t>
            </a:r>
            <a:r>
              <a:rPr lang="en-GB" sz="2000" dirty="0">
                <a:solidFill>
                  <a:schemeClr val="bg1"/>
                </a:solidFill>
              </a:rPr>
              <a:t> and national collaboration, shared learning opportunities, and role-appropriate training in UD</a:t>
            </a:r>
          </a:p>
          <a:p>
            <a:pPr lvl="0" rtl="0"/>
            <a:r>
              <a:rPr lang="en-GB" sz="2000" dirty="0">
                <a:solidFill>
                  <a:schemeClr val="bg1"/>
                </a:solidFill>
                <a:latin typeface="Calibri Light" panose="020F0302020204030204"/>
              </a:rPr>
              <a:t>-Recognising UD</a:t>
            </a:r>
            <a:r>
              <a:rPr lang="en-GB" sz="2000" dirty="0">
                <a:solidFill>
                  <a:schemeClr val="bg1"/>
                </a:solidFill>
              </a:rPr>
              <a:t> and inclusive practice in recruitment and promotion </a:t>
            </a:r>
            <a:r>
              <a:rPr lang="en-GB" sz="2000" dirty="0">
                <a:solidFill>
                  <a:schemeClr val="bg1"/>
                </a:solidFill>
                <a:latin typeface="Calibri Light" panose="020F0302020204030204"/>
              </a:rPr>
              <a:t>of</a:t>
            </a:r>
            <a:r>
              <a:rPr lang="en-GB" sz="2000" dirty="0">
                <a:solidFill>
                  <a:schemeClr val="bg1"/>
                </a:solidFill>
              </a:rPr>
              <a:t> staff</a:t>
            </a:r>
          </a:p>
          <a:p>
            <a:pPr lvl="0" rtl="0"/>
            <a:r>
              <a:rPr lang="en-GB" sz="2000" dirty="0">
                <a:solidFill>
                  <a:schemeClr val="bg1"/>
                </a:solidFill>
                <a:latin typeface="Calibri Light" panose="020F0302020204030204"/>
              </a:rPr>
              <a:t>-Evaluating, celebrating and sharing good </a:t>
            </a:r>
            <a:r>
              <a:rPr lang="en-GB" sz="2000" dirty="0">
                <a:solidFill>
                  <a:schemeClr val="bg1"/>
                </a:solidFill>
              </a:rPr>
              <a:t>UD practice</a:t>
            </a:r>
            <a:r>
              <a:rPr lang="en-GB" sz="2000" dirty="0">
                <a:solidFill>
                  <a:schemeClr val="bg1"/>
                </a:solidFill>
                <a:latin typeface="Calibri Light" panose="020F0302020204030204"/>
              </a:rPr>
              <a:t> </a:t>
            </a:r>
            <a:r>
              <a:rPr lang="en-GB" sz="2000" dirty="0">
                <a:solidFill>
                  <a:schemeClr val="bg1"/>
                </a:solidFill>
              </a:rPr>
              <a:t>across the institution and nationally</a:t>
            </a:r>
          </a:p>
          <a:p>
            <a:pPr>
              <a:lnSpc>
                <a:spcPct val="107000"/>
              </a:lnSpc>
              <a:spcAft>
                <a:spcPts val="867"/>
              </a:spcAft>
            </a:pPr>
            <a:endParaRPr lang="en-GB" sz="2000" kern="100"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67"/>
              </a:spcAft>
            </a:pPr>
            <a:r>
              <a:rPr lang="en-GB" sz="2000" kern="100" dirty="0">
                <a:latin typeface="Aptos" panose="020B0004020202020204" pitchFamily="34" charset="0"/>
                <a:ea typeface="Aptos" panose="020B0004020202020204" pitchFamily="34" charset="0"/>
                <a:cs typeface="Times New Roman" panose="02020603050405020304" pitchFamily="18" charset="0"/>
              </a:rPr>
              <a:t>The group also fosters collaboration to advance related goals in the 4 key pillars (Fig 4). Key to this effort will be using policy and strategy review cycles to embed UD at the strategic level, and to identify opportunities provided through national and local funding streams to advance goals within the pillars.</a:t>
            </a:r>
          </a:p>
        </p:txBody>
      </p:sp>
      <p:sp>
        <p:nvSpPr>
          <p:cNvPr id="4" name="Slide Number Placeholder 3">
            <a:extLst>
              <a:ext uri="{FF2B5EF4-FFF2-40B4-BE49-F238E27FC236}">
                <a16:creationId xmlns:a16="http://schemas.microsoft.com/office/drawing/2014/main" id="{08BBE08B-545F-AA96-1418-1DFACE2D8431}"/>
              </a:ext>
            </a:extLst>
          </p:cNvPr>
          <p:cNvSpPr>
            <a:spLocks noGrp="1"/>
          </p:cNvSpPr>
          <p:nvPr>
            <p:ph type="sldNum" sz="quarter" idx="5"/>
          </p:nvPr>
        </p:nvSpPr>
        <p:spPr/>
        <p:txBody>
          <a:bodyPr/>
          <a:lstStyle/>
          <a:p>
            <a:fld id="{A1C25581-81BA-4B12-BB88-23B3EEC1DF35}" type="slidenum">
              <a:rPr lang="en-GB" smtClean="0"/>
              <a:t>10</a:t>
            </a:fld>
            <a:endParaRPr lang="en-GB" dirty="0"/>
          </a:p>
        </p:txBody>
      </p:sp>
    </p:spTree>
    <p:extLst>
      <p:ext uri="{BB962C8B-B14F-4D97-AF65-F5344CB8AC3E}">
        <p14:creationId xmlns:p14="http://schemas.microsoft.com/office/powerpoint/2010/main" val="288987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62BAB3D-5EDC-4846-A49D-C6EE4C60D6C4}" type="slidenum">
              <a:rPr lang="en-GB" smtClean="0"/>
              <a:t>11</a:t>
            </a:fld>
            <a:endParaRPr lang="en-GB"/>
          </a:p>
        </p:txBody>
      </p:sp>
    </p:spTree>
    <p:extLst>
      <p:ext uri="{BB962C8B-B14F-4D97-AF65-F5344CB8AC3E}">
        <p14:creationId xmlns:p14="http://schemas.microsoft.com/office/powerpoint/2010/main" val="2694182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DR</a:t>
            </a:r>
          </a:p>
        </p:txBody>
      </p:sp>
      <p:sp>
        <p:nvSpPr>
          <p:cNvPr id="4" name="Slide Number Placeholder 3"/>
          <p:cNvSpPr>
            <a:spLocks noGrp="1"/>
          </p:cNvSpPr>
          <p:nvPr>
            <p:ph type="sldNum" sz="quarter" idx="5"/>
          </p:nvPr>
        </p:nvSpPr>
        <p:spPr/>
        <p:txBody>
          <a:bodyPr/>
          <a:lstStyle/>
          <a:p>
            <a:fld id="{D62BAB3D-5EDC-4846-A49D-C6EE4C60D6C4}" type="slidenum">
              <a:rPr lang="en-GB" smtClean="0"/>
              <a:t>12</a:t>
            </a:fld>
            <a:endParaRPr lang="en-GB"/>
          </a:p>
        </p:txBody>
      </p:sp>
    </p:spTree>
    <p:extLst>
      <p:ext uri="{BB962C8B-B14F-4D97-AF65-F5344CB8AC3E}">
        <p14:creationId xmlns:p14="http://schemas.microsoft.com/office/powerpoint/2010/main" val="1470031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Express your interest in joining the ALTITUDE Community: https://forms.office.com/Pages/ResponsePage.aspx?id=uGz8vUI7OkCU3U7z2zMPG1a4S8AdnApBjv58C15VqzBUREM1N0tXWEo1OFM0VTQ1MUxYOFdINkdIMy4u</a:t>
            </a:r>
          </a:p>
        </p:txBody>
      </p:sp>
      <p:sp>
        <p:nvSpPr>
          <p:cNvPr id="4" name="Slide Number Placeholder 3"/>
          <p:cNvSpPr>
            <a:spLocks noGrp="1"/>
          </p:cNvSpPr>
          <p:nvPr>
            <p:ph type="sldNum" sz="quarter" idx="5"/>
          </p:nvPr>
        </p:nvSpPr>
        <p:spPr/>
        <p:txBody>
          <a:bodyPr/>
          <a:lstStyle/>
          <a:p>
            <a:fld id="{D62BAB3D-5EDC-4846-A49D-C6EE4C60D6C4}" type="slidenum">
              <a:rPr lang="en-GB" smtClean="0"/>
              <a:t>13</a:t>
            </a:fld>
            <a:endParaRPr lang="en-GB"/>
          </a:p>
        </p:txBody>
      </p:sp>
    </p:spTree>
    <p:extLst>
      <p:ext uri="{BB962C8B-B14F-4D97-AF65-F5344CB8AC3E}">
        <p14:creationId xmlns:p14="http://schemas.microsoft.com/office/powerpoint/2010/main" val="136271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defRPr/>
            </a:pPr>
            <a:r>
              <a:rPr lang="en-GB" dirty="0"/>
              <a:t>MH</a:t>
            </a:r>
          </a:p>
          <a:p>
            <a:endParaRPr lang="en-GB" dirty="0"/>
          </a:p>
        </p:txBody>
      </p:sp>
      <p:sp>
        <p:nvSpPr>
          <p:cNvPr id="4" name="Slide Number Placeholder 3"/>
          <p:cNvSpPr>
            <a:spLocks noGrp="1"/>
          </p:cNvSpPr>
          <p:nvPr>
            <p:ph type="sldNum" sz="quarter" idx="5"/>
          </p:nvPr>
        </p:nvSpPr>
        <p:spPr/>
        <p:txBody>
          <a:bodyPr/>
          <a:lstStyle/>
          <a:p>
            <a:fld id="{D62BAB3D-5EDC-4846-A49D-C6EE4C60D6C4}" type="slidenum">
              <a:rPr lang="en-GB" smtClean="0"/>
              <a:t>2</a:t>
            </a:fld>
            <a:endParaRPr lang="en-GB"/>
          </a:p>
        </p:txBody>
      </p:sp>
    </p:spTree>
    <p:extLst>
      <p:ext uri="{BB962C8B-B14F-4D97-AF65-F5344CB8AC3E}">
        <p14:creationId xmlns:p14="http://schemas.microsoft.com/office/powerpoint/2010/main" val="3715920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Embedded </a:t>
            </a:r>
            <a:r>
              <a:rPr lang="en-GB" dirty="0" err="1"/>
              <a:t>Youtube</a:t>
            </a:r>
            <a:r>
              <a:rPr lang="en-GB" dirty="0"/>
              <a:t> Video – be sure to turn on captions on the </a:t>
            </a:r>
            <a:r>
              <a:rPr lang="en-GB" dirty="0" err="1"/>
              <a:t>youtube</a:t>
            </a:r>
            <a:r>
              <a:rPr lang="en-GB" dirty="0"/>
              <a:t> player</a:t>
            </a:r>
          </a:p>
        </p:txBody>
      </p:sp>
      <p:sp>
        <p:nvSpPr>
          <p:cNvPr id="4" name="Slide Number Placeholder 3"/>
          <p:cNvSpPr>
            <a:spLocks noGrp="1"/>
          </p:cNvSpPr>
          <p:nvPr>
            <p:ph type="sldNum" sz="quarter" idx="5"/>
          </p:nvPr>
        </p:nvSpPr>
        <p:spPr/>
        <p:txBody>
          <a:bodyPr/>
          <a:lstStyle/>
          <a:p>
            <a:fld id="{D62BAB3D-5EDC-4846-A49D-C6EE4C60D6C4}" type="slidenum">
              <a:rPr lang="en-GB" smtClean="0"/>
              <a:t>3</a:t>
            </a:fld>
            <a:endParaRPr lang="en-GB"/>
          </a:p>
        </p:txBody>
      </p:sp>
    </p:spTree>
    <p:extLst>
      <p:ext uri="{BB962C8B-B14F-4D97-AF65-F5344CB8AC3E}">
        <p14:creationId xmlns:p14="http://schemas.microsoft.com/office/powerpoint/2010/main" val="3512084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MH</a:t>
            </a:r>
          </a:p>
          <a:p>
            <a:pPr marL="804986" lvl="1" indent="-309610">
              <a:lnSpc>
                <a:spcPct val="107000"/>
              </a:lnSpc>
              <a:buFont typeface="Courier New" panose="02070309020205020404" pitchFamily="49" charset="0"/>
              <a:buChar char="o"/>
            </a:pPr>
            <a:r>
              <a:rPr lang="en-GB" sz="2000" kern="100" dirty="0">
                <a:latin typeface="Calibri" panose="020F0502020204030204" pitchFamily="34" charset="0"/>
                <a:ea typeface="Calibri" panose="020F0502020204030204" pitchFamily="34" charset="0"/>
                <a:cs typeface="Times New Roman" panose="02020603050405020304" pitchFamily="18" charset="0"/>
              </a:rPr>
              <a:t>Strong legislative responsibility for access and inclusion present, and with the European Accessibility Act coming down the tracks, that responsibility will grow.</a:t>
            </a:r>
          </a:p>
          <a:p>
            <a:pPr marL="804986" lvl="1" indent="-309610">
              <a:lnSpc>
                <a:spcPct val="107000"/>
              </a:lnSpc>
              <a:buFont typeface="Courier New" panose="02070309020205020404" pitchFamily="49" charset="0"/>
              <a:buChar char="o"/>
            </a:pPr>
            <a:r>
              <a:rPr lang="en-GB" sz="2000" kern="100" dirty="0">
                <a:latin typeface="Calibri" panose="020F0502020204030204" pitchFamily="34" charset="0"/>
                <a:ea typeface="Calibri" panose="020F0502020204030204" pitchFamily="34" charset="0"/>
                <a:cs typeface="Times New Roman" panose="02020603050405020304" pitchFamily="18" charset="0"/>
              </a:rPr>
              <a:t>Sectoral commitment ‘Inclusion is Everyone’s Business’ approach – collective responsibility. UD is an evidence-based approach to make that idea a reality.</a:t>
            </a:r>
          </a:p>
          <a:p>
            <a:pPr marL="804986" lvl="1" indent="-309610">
              <a:lnSpc>
                <a:spcPct val="107000"/>
              </a:lnSpc>
              <a:buFont typeface="Courier New" panose="02070309020205020404" pitchFamily="49" charset="0"/>
              <a:buChar char="o"/>
            </a:pPr>
            <a:r>
              <a:rPr lang="en-GB" sz="2000" kern="100" dirty="0">
                <a:latin typeface="Calibri" panose="020F0502020204030204" pitchFamily="34" charset="0"/>
                <a:ea typeface="Calibri" panose="020F0502020204030204" pitchFamily="34" charset="0"/>
                <a:cs typeface="Times New Roman" panose="02020603050405020304" pitchFamily="18" charset="0"/>
              </a:rPr>
              <a:t>However, Irish research shows – more dialog required at the strategic level, lack of collaborative effort between different areas of institutions evident.</a:t>
            </a:r>
          </a:p>
          <a:p>
            <a:pPr marL="804986" lvl="1" indent="-309610">
              <a:lnSpc>
                <a:spcPct val="107000"/>
              </a:lnSpc>
              <a:spcAft>
                <a:spcPts val="867"/>
              </a:spcAft>
              <a:buFont typeface="Courier New" panose="02070309020205020404" pitchFamily="49" charset="0"/>
              <a:buChar char="o"/>
            </a:pPr>
            <a:r>
              <a:rPr lang="en-GB" sz="2000" kern="100" dirty="0">
                <a:latin typeface="Calibri" panose="020F0502020204030204" pitchFamily="34" charset="0"/>
                <a:ea typeface="Calibri" panose="020F0502020204030204" pitchFamily="34" charset="0"/>
                <a:cs typeface="Times New Roman" panose="02020603050405020304" pitchFamily="18" charset="0"/>
              </a:rPr>
              <a:t>Charter seeks to address this, supporting institutions to operationalise a UD approach, improving the student experience and increasing compliance with existing and impending Irish and EU law.</a:t>
            </a:r>
          </a:p>
          <a:p>
            <a:endParaRPr lang="en-GB" dirty="0"/>
          </a:p>
        </p:txBody>
      </p:sp>
      <p:sp>
        <p:nvSpPr>
          <p:cNvPr id="4" name="Slide Number Placeholder 3"/>
          <p:cNvSpPr>
            <a:spLocks noGrp="1"/>
          </p:cNvSpPr>
          <p:nvPr>
            <p:ph type="sldNum" sz="quarter" idx="5"/>
          </p:nvPr>
        </p:nvSpPr>
        <p:spPr/>
        <p:txBody>
          <a:bodyPr/>
          <a:lstStyle/>
          <a:p>
            <a:fld id="{D62BAB3D-5EDC-4846-A49D-C6EE4C60D6C4}" type="slidenum">
              <a:rPr lang="en-GB" smtClean="0"/>
              <a:t>4</a:t>
            </a:fld>
            <a:endParaRPr lang="en-GB"/>
          </a:p>
        </p:txBody>
      </p:sp>
    </p:spTree>
    <p:extLst>
      <p:ext uri="{BB962C8B-B14F-4D97-AF65-F5344CB8AC3E}">
        <p14:creationId xmlns:p14="http://schemas.microsoft.com/office/powerpoint/2010/main" val="4097490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MH</a:t>
            </a:r>
          </a:p>
          <a:p>
            <a:endParaRPr lang="en-GB" dirty="0"/>
          </a:p>
          <a:p>
            <a:r>
              <a:rPr lang="en-GB" dirty="0"/>
              <a:t>6 ETB reps nominated by FET Directors Forum to represent the whole sector</a:t>
            </a:r>
          </a:p>
        </p:txBody>
      </p:sp>
      <p:sp>
        <p:nvSpPr>
          <p:cNvPr id="4" name="Slide Number Placeholder 3"/>
          <p:cNvSpPr>
            <a:spLocks noGrp="1"/>
          </p:cNvSpPr>
          <p:nvPr>
            <p:ph type="sldNum" sz="quarter" idx="5"/>
          </p:nvPr>
        </p:nvSpPr>
        <p:spPr/>
        <p:txBody>
          <a:bodyPr/>
          <a:lstStyle/>
          <a:p>
            <a:fld id="{D62BAB3D-5EDC-4846-A49D-C6EE4C60D6C4}" type="slidenum">
              <a:rPr lang="en-GB" smtClean="0"/>
              <a:t>5</a:t>
            </a:fld>
            <a:endParaRPr lang="en-GB"/>
          </a:p>
        </p:txBody>
      </p:sp>
    </p:spTree>
    <p:extLst>
      <p:ext uri="{BB962C8B-B14F-4D97-AF65-F5344CB8AC3E}">
        <p14:creationId xmlns:p14="http://schemas.microsoft.com/office/powerpoint/2010/main" val="3228803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MH</a:t>
            </a:r>
          </a:p>
        </p:txBody>
      </p:sp>
      <p:sp>
        <p:nvSpPr>
          <p:cNvPr id="4" name="Slide Number Placeholder 3"/>
          <p:cNvSpPr>
            <a:spLocks noGrp="1"/>
          </p:cNvSpPr>
          <p:nvPr>
            <p:ph type="sldNum" sz="quarter" idx="5"/>
          </p:nvPr>
        </p:nvSpPr>
        <p:spPr/>
        <p:txBody>
          <a:bodyPr/>
          <a:lstStyle/>
          <a:p>
            <a:fld id="{D62BAB3D-5EDC-4846-A49D-C6EE4C60D6C4}" type="slidenum">
              <a:rPr lang="en-GB" smtClean="0"/>
              <a:t>6</a:t>
            </a:fld>
            <a:endParaRPr lang="en-GB" dirty="0"/>
          </a:p>
        </p:txBody>
      </p:sp>
    </p:spTree>
    <p:extLst>
      <p:ext uri="{BB962C8B-B14F-4D97-AF65-F5344CB8AC3E}">
        <p14:creationId xmlns:p14="http://schemas.microsoft.com/office/powerpoint/2010/main" val="3834129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defRPr/>
            </a:pPr>
            <a:r>
              <a:rPr lang="en-GB" dirty="0"/>
              <a:t>Charter: </a:t>
            </a:r>
            <a:r>
              <a:rPr lang="en-GB" sz="2000" kern="100" dirty="0">
                <a:latin typeface="Aptos" panose="020B0004020202020204" pitchFamily="34" charset="0"/>
                <a:ea typeface="Aptos" panose="020B0004020202020204" pitchFamily="34" charset="0"/>
                <a:cs typeface="Times New Roman" panose="02020603050405020304" pitchFamily="18" charset="0"/>
              </a:rPr>
              <a:t>The vehicle for your institution to declare its intent to make incremental and sustainable progress towards embedding a universal design approach – Embedded in this document.</a:t>
            </a:r>
          </a:p>
          <a:p>
            <a:pPr defTabSz="990752">
              <a:defRPr/>
            </a:pPr>
            <a:r>
              <a:rPr lang="en-GB" sz="2000" kern="100" dirty="0">
                <a:latin typeface="Aptos" panose="020B0004020202020204" pitchFamily="34" charset="0"/>
                <a:ea typeface="Aptos" panose="020B0004020202020204" pitchFamily="34" charset="0"/>
                <a:cs typeface="Times New Roman" panose="02020603050405020304" pitchFamily="18" charset="0"/>
              </a:rPr>
              <a:t>Toolkit: A practical toolkit with key guidance, self-assessment tools and case study examples of good practice in action, which support the implementation of the ALTIT</a:t>
            </a:r>
            <a:r>
              <a:rPr lang="en-GB" sz="2000" b="1" kern="100" dirty="0">
                <a:latin typeface="Aptos" panose="020B0004020202020204" pitchFamily="34" charset="0"/>
                <a:ea typeface="Aptos" panose="020B0004020202020204" pitchFamily="34" charset="0"/>
                <a:cs typeface="Times New Roman" panose="02020603050405020304" pitchFamily="18" charset="0"/>
              </a:rPr>
              <a:t>UD</a:t>
            </a:r>
            <a:r>
              <a:rPr lang="en-GB" sz="2000" kern="100" dirty="0">
                <a:latin typeface="Aptos" panose="020B0004020202020204" pitchFamily="34" charset="0"/>
                <a:ea typeface="Aptos" panose="020B0004020202020204" pitchFamily="34" charset="0"/>
                <a:cs typeface="Times New Roman" panose="02020603050405020304" pitchFamily="18" charset="0"/>
              </a:rPr>
              <a:t>E Charter.</a:t>
            </a:r>
          </a:p>
          <a:p>
            <a:pPr defTabSz="990752">
              <a:defRPr/>
            </a:pPr>
            <a:r>
              <a:rPr lang="en-GB" sz="2000" kern="100" dirty="0">
                <a:latin typeface="Aptos" panose="020B0004020202020204" pitchFamily="34" charset="0"/>
                <a:ea typeface="Aptos" panose="020B0004020202020204" pitchFamily="34" charset="0"/>
                <a:cs typeface="Times New Roman" panose="02020603050405020304" pitchFamily="18" charset="0"/>
              </a:rPr>
              <a:t>Technical Report: (led by Dr Joanne Banks) </a:t>
            </a:r>
            <a:r>
              <a:rPr lang="en-GB" sz="2000" dirty="0">
                <a:latin typeface="Aptos" panose="020B0004020202020204" pitchFamily="34" charset="0"/>
                <a:ea typeface="Aptos" panose="020B0004020202020204" pitchFamily="34" charset="0"/>
                <a:cs typeface="Times New Roman" panose="02020603050405020304" pitchFamily="18" charset="0"/>
              </a:rPr>
              <a:t>Research report outlining the context for the development of the Charter, the evidence base that underpins it, the alignment of the Charter with legislation and policy, and recommendations on its implementation.</a:t>
            </a:r>
            <a:endParaRPr lang="en-GB" sz="2000" kern="100" dirty="0">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62BAB3D-5EDC-4846-A49D-C6EE4C60D6C4}" type="slidenum">
              <a:rPr lang="en-GB" smtClean="0"/>
              <a:t>7</a:t>
            </a:fld>
            <a:endParaRPr lang="en-GB"/>
          </a:p>
        </p:txBody>
      </p:sp>
    </p:spTree>
    <p:extLst>
      <p:ext uri="{BB962C8B-B14F-4D97-AF65-F5344CB8AC3E}">
        <p14:creationId xmlns:p14="http://schemas.microsoft.com/office/powerpoint/2010/main" val="3575734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71532" indent="-371532">
              <a:lnSpc>
                <a:spcPct val="107000"/>
              </a:lnSpc>
              <a:buFont typeface="Symbol" panose="05050102010706020507" pitchFamily="18" charset="2"/>
              <a:buChar char=""/>
            </a:pPr>
            <a:r>
              <a:rPr lang="en-GB" kern="100" dirty="0">
                <a:latin typeface="Calibri" panose="020F0502020204030204" pitchFamily="34" charset="0"/>
                <a:ea typeface="Calibri" panose="020F0502020204030204" pitchFamily="34" charset="0"/>
                <a:cs typeface="Times New Roman" panose="02020603050405020304" pitchFamily="18" charset="0"/>
              </a:rPr>
              <a:t>The charter has been developed and built upon:</a:t>
            </a:r>
          </a:p>
          <a:p>
            <a:pPr marL="804986" lvl="1" indent="-309610">
              <a:lnSpc>
                <a:spcPct val="107000"/>
              </a:lnSpc>
              <a:buFont typeface="Courier New" panose="02070309020205020404" pitchFamily="49" charset="0"/>
              <a:buChar char="o"/>
            </a:pPr>
            <a:r>
              <a:rPr lang="en-GB" kern="100" dirty="0">
                <a:latin typeface="Calibri" panose="020F0502020204030204" pitchFamily="34" charset="0"/>
                <a:ea typeface="Calibri" panose="020F0502020204030204" pitchFamily="34" charset="0"/>
                <a:cs typeface="Times New Roman" panose="02020603050405020304" pitchFamily="18" charset="0"/>
              </a:rPr>
              <a:t>Review of international literature</a:t>
            </a:r>
          </a:p>
          <a:p>
            <a:pPr marL="804986" lvl="1" indent="-309610">
              <a:lnSpc>
                <a:spcPct val="107000"/>
              </a:lnSpc>
              <a:buFont typeface="Courier New" panose="02070309020205020404" pitchFamily="49" charset="0"/>
              <a:buChar char="o"/>
            </a:pPr>
            <a:r>
              <a:rPr lang="en-GB" kern="100" dirty="0">
                <a:latin typeface="Calibri" panose="020F0502020204030204" pitchFamily="34" charset="0"/>
                <a:ea typeface="Calibri" panose="020F0502020204030204" pitchFamily="34" charset="0"/>
                <a:cs typeface="Times New Roman" panose="02020603050405020304" pitchFamily="18" charset="0"/>
              </a:rPr>
              <a:t>5 phases of consultation including:</a:t>
            </a:r>
          </a:p>
          <a:p>
            <a:pPr marL="1238441" lvl="2" indent="-247688">
              <a:lnSpc>
                <a:spcPct val="107000"/>
              </a:lnSpc>
              <a:buFont typeface="Wingdings" panose="05000000000000000000" pitchFamily="2" charset="2"/>
              <a:buChar char=""/>
            </a:pPr>
            <a:r>
              <a:rPr lang="en-GB" kern="100" dirty="0">
                <a:latin typeface="Calibri" panose="020F0502020204030204" pitchFamily="34" charset="0"/>
                <a:ea typeface="Calibri" panose="020F0502020204030204" pitchFamily="34" charset="0"/>
                <a:cs typeface="Times New Roman" panose="02020603050405020304" pitchFamily="18" charset="0"/>
              </a:rPr>
              <a:t>National 2 day consultation event (reference last years conference)</a:t>
            </a:r>
          </a:p>
          <a:p>
            <a:pPr marL="1238441" lvl="2" indent="-247688">
              <a:lnSpc>
                <a:spcPct val="107000"/>
              </a:lnSpc>
              <a:buFont typeface="Wingdings" panose="05000000000000000000" pitchFamily="2" charset="2"/>
              <a:buChar char=""/>
            </a:pPr>
            <a:r>
              <a:rPr lang="en-GB" kern="100" dirty="0">
                <a:latin typeface="Calibri" panose="020F0502020204030204" pitchFamily="34" charset="0"/>
                <a:ea typeface="Calibri" panose="020F0502020204030204" pitchFamily="34" charset="0"/>
                <a:cs typeface="Times New Roman" panose="02020603050405020304" pitchFamily="18" charset="0"/>
              </a:rPr>
              <a:t>30+ staff and learner focus groups</a:t>
            </a:r>
          </a:p>
          <a:p>
            <a:pPr marL="1238441" lvl="2" indent="-247688">
              <a:lnSpc>
                <a:spcPct val="107000"/>
              </a:lnSpc>
              <a:buFont typeface="Wingdings" panose="05000000000000000000" pitchFamily="2" charset="2"/>
              <a:buChar char=""/>
            </a:pPr>
            <a:r>
              <a:rPr lang="en-GB" kern="100" dirty="0">
                <a:latin typeface="Calibri" panose="020F0502020204030204" pitchFamily="34" charset="0"/>
                <a:ea typeface="Calibri" panose="020F0502020204030204" pitchFamily="34" charset="0"/>
                <a:cs typeface="Times New Roman" panose="02020603050405020304" pitchFamily="18" charset="0"/>
              </a:rPr>
              <a:t>1200+ learner survey responses</a:t>
            </a:r>
          </a:p>
          <a:p>
            <a:pPr marL="1238441" lvl="2" indent="-247688">
              <a:lnSpc>
                <a:spcPct val="107000"/>
              </a:lnSpc>
              <a:spcAft>
                <a:spcPts val="867"/>
              </a:spcAft>
              <a:buFont typeface="Wingdings" panose="05000000000000000000" pitchFamily="2" charset="2"/>
              <a:buChar char=""/>
            </a:pPr>
            <a:r>
              <a:rPr lang="en-GB" kern="100" dirty="0">
                <a:latin typeface="Calibri" panose="020F0502020204030204" pitchFamily="34" charset="0"/>
                <a:ea typeface="Calibri" panose="020F0502020204030204" pitchFamily="34" charset="0"/>
                <a:cs typeface="Times New Roman" panose="02020603050405020304" pitchFamily="18" charset="0"/>
              </a:rPr>
              <a:t>A stakeholder dialogue process, which will continue post launch</a:t>
            </a:r>
          </a:p>
          <a:p>
            <a:pPr marL="804986" lvl="1" indent="-309610">
              <a:lnSpc>
                <a:spcPct val="107000"/>
              </a:lnSpc>
              <a:buFont typeface="Courier New" panose="02070309020205020404" pitchFamily="49" charset="0"/>
              <a:buChar char="o"/>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804986" lvl="1" indent="-309610">
              <a:lnSpc>
                <a:spcPct val="107000"/>
              </a:lnSpc>
              <a:buFont typeface="Courier New" panose="02070309020205020404" pitchFamily="49" charset="0"/>
              <a:buChar char="o"/>
            </a:pPr>
            <a:r>
              <a:rPr lang="en-GB" kern="100" dirty="0">
                <a:latin typeface="Calibri" panose="020F0502020204030204" pitchFamily="34" charset="0"/>
                <a:ea typeface="Calibri" panose="020F0502020204030204" pitchFamily="34" charset="0"/>
                <a:cs typeface="Times New Roman" panose="02020603050405020304" pitchFamily="18" charset="0"/>
              </a:rPr>
              <a:t>Drawing on the literature, both </a:t>
            </a:r>
            <a:r>
              <a:rPr lang="en-GB"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internationally and nationally for example the UCD</a:t>
            </a:r>
            <a:r>
              <a:rPr lang="en-GB" kern="100" dirty="0">
                <a:latin typeface="Calibri" panose="020F0502020204030204" pitchFamily="34" charset="0"/>
                <a:ea typeface="Calibri" panose="020F0502020204030204" pitchFamily="34" charset="0"/>
                <a:cs typeface="Times New Roman" panose="02020603050405020304" pitchFamily="18" charset="0"/>
              </a:rPr>
              <a:t> toolkit for inclusive HEIs which was updated as part of this project, the Charter looks specifically at </a:t>
            </a:r>
            <a:r>
              <a:rPr lang="en-GB"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4 different areas on institutions where UD can be applied</a:t>
            </a:r>
            <a:r>
              <a:rPr lang="en-GB" kern="100" dirty="0">
                <a:latin typeface="Calibri" panose="020F0502020204030204" pitchFamily="34" charset="0"/>
                <a:ea typeface="Calibri" panose="020F0502020204030204" pitchFamily="34" charset="0"/>
                <a:cs typeface="Times New Roman" panose="02020603050405020304" pitchFamily="18" charset="0"/>
              </a:rPr>
              <a:t>:</a:t>
            </a:r>
          </a:p>
          <a:p>
            <a:pPr marL="495376" lvl="1">
              <a:lnSpc>
                <a:spcPct val="107000"/>
              </a:lnSpc>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1238441" lvl="2" indent="-247688">
              <a:lnSpc>
                <a:spcPct val="107000"/>
              </a:lnSpc>
              <a:buFont typeface="Wingdings" panose="05000000000000000000" pitchFamily="2" charset="2"/>
              <a:buChar char=""/>
            </a:pPr>
            <a:r>
              <a:rPr lang="en-GB" kern="100" dirty="0">
                <a:latin typeface="Calibri" panose="020F0502020204030204" pitchFamily="34" charset="0"/>
                <a:ea typeface="Calibri" panose="020F0502020204030204" pitchFamily="34" charset="0"/>
                <a:cs typeface="Times New Roman" panose="02020603050405020304" pitchFamily="18" charset="0"/>
              </a:rPr>
              <a:t>Teaching and Learning</a:t>
            </a:r>
          </a:p>
          <a:p>
            <a:pPr marL="1238441" lvl="2" indent="-247688">
              <a:lnSpc>
                <a:spcPct val="107000"/>
              </a:lnSpc>
              <a:buFont typeface="Wingdings" panose="05000000000000000000" pitchFamily="2" charset="2"/>
              <a:buChar char=""/>
            </a:pPr>
            <a:r>
              <a:rPr lang="en-GB" kern="100" dirty="0">
                <a:latin typeface="Calibri" panose="020F0502020204030204" pitchFamily="34" charset="0"/>
                <a:ea typeface="Calibri" panose="020F0502020204030204" pitchFamily="34" charset="0"/>
                <a:cs typeface="Times New Roman" panose="02020603050405020304" pitchFamily="18" charset="0"/>
              </a:rPr>
              <a:t>Supports &amp; Services </a:t>
            </a:r>
          </a:p>
          <a:p>
            <a:pPr marL="1238441" lvl="2" indent="-247688">
              <a:lnSpc>
                <a:spcPct val="107000"/>
              </a:lnSpc>
              <a:buFont typeface="Wingdings" panose="05000000000000000000" pitchFamily="2" charset="2"/>
              <a:buChar char=""/>
            </a:pPr>
            <a:r>
              <a:rPr lang="en-GB" kern="100" dirty="0">
                <a:latin typeface="Calibri" panose="020F0502020204030204" pitchFamily="34" charset="0"/>
                <a:ea typeface="Calibri" panose="020F0502020204030204" pitchFamily="34" charset="0"/>
                <a:cs typeface="Times New Roman" panose="02020603050405020304" pitchFamily="18" charset="0"/>
              </a:rPr>
              <a:t>Physical Environment</a:t>
            </a:r>
          </a:p>
          <a:p>
            <a:pPr marL="1238441" lvl="2" indent="-247688">
              <a:lnSpc>
                <a:spcPct val="107000"/>
              </a:lnSpc>
              <a:spcAft>
                <a:spcPts val="867"/>
              </a:spcAft>
              <a:buFont typeface="Wingdings" panose="05000000000000000000" pitchFamily="2" charset="2"/>
              <a:buChar char=""/>
            </a:pPr>
            <a:r>
              <a:rPr lang="en-GB" kern="100" dirty="0">
                <a:latin typeface="Calibri" panose="020F0502020204030204" pitchFamily="34" charset="0"/>
                <a:ea typeface="Calibri" panose="020F0502020204030204" pitchFamily="34" charset="0"/>
                <a:cs typeface="Times New Roman" panose="02020603050405020304" pitchFamily="18" charset="0"/>
              </a:rPr>
              <a:t>Digital Environment</a:t>
            </a:r>
          </a:p>
          <a:p>
            <a:pPr marL="990752" lvl="2">
              <a:lnSpc>
                <a:spcPct val="107000"/>
              </a:lnSpc>
              <a:spcAft>
                <a:spcPts val="867"/>
              </a:spcAft>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r>
              <a:rPr lang="en-GB" dirty="0">
                <a:latin typeface="Calibri" panose="020F0502020204030204" pitchFamily="34" charset="0"/>
                <a:ea typeface="Calibri" panose="020F0502020204030204" pitchFamily="34" charset="0"/>
                <a:cs typeface="Times New Roman" panose="02020603050405020304" pitchFamily="18" charset="0"/>
              </a:rPr>
              <a:t>We call these the 4 pillars of the Charter. </a:t>
            </a:r>
            <a:endParaRPr lang="en-GB" dirty="0"/>
          </a:p>
        </p:txBody>
      </p:sp>
      <p:sp>
        <p:nvSpPr>
          <p:cNvPr id="4" name="Slide Number Placeholder 3"/>
          <p:cNvSpPr>
            <a:spLocks noGrp="1"/>
          </p:cNvSpPr>
          <p:nvPr>
            <p:ph type="sldNum" sz="quarter" idx="5"/>
          </p:nvPr>
        </p:nvSpPr>
        <p:spPr/>
        <p:txBody>
          <a:bodyPr/>
          <a:lstStyle/>
          <a:p>
            <a:fld id="{D62BAB3D-5EDC-4846-A49D-C6EE4C60D6C4}" type="slidenum">
              <a:rPr lang="en-GB" smtClean="0"/>
              <a:t>8</a:t>
            </a:fld>
            <a:endParaRPr lang="en-GB"/>
          </a:p>
        </p:txBody>
      </p:sp>
    </p:spTree>
    <p:extLst>
      <p:ext uri="{BB962C8B-B14F-4D97-AF65-F5344CB8AC3E}">
        <p14:creationId xmlns:p14="http://schemas.microsoft.com/office/powerpoint/2010/main" val="2874920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DBE760-B5C2-D132-B480-E359912C42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2B3A4E7-5EA5-81E4-8B4B-0A45AD9FD8D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9C61120-3153-9E57-85E8-351313921438}"/>
              </a:ext>
            </a:extLst>
          </p:cNvPr>
          <p:cNvSpPr>
            <a:spLocks noGrp="1"/>
          </p:cNvSpPr>
          <p:nvPr>
            <p:ph type="body" idx="1"/>
          </p:nvPr>
        </p:nvSpPr>
        <p:spPr/>
        <p:txBody>
          <a:bodyPr/>
          <a:lstStyle/>
          <a:p>
            <a:pPr marL="371532" indent="-371532">
              <a:lnSpc>
                <a:spcPct val="107000"/>
              </a:lnSpc>
              <a:buFont typeface="Arial" panose="020B0604020202020204" pitchFamily="34" charset="0"/>
              <a:buChar char="•"/>
              <a:tabLst>
                <a:tab pos="495376" algn="l"/>
              </a:tabLst>
            </a:pPr>
            <a:r>
              <a:rPr lang="en-GB" sz="1300" b="1" kern="100" dirty="0">
                <a:latin typeface="Aptos" panose="020B0004020202020204" pitchFamily="34" charset="0"/>
                <a:ea typeface="Aptos" panose="020B0004020202020204" pitchFamily="34" charset="0"/>
                <a:cs typeface="Times New Roman" panose="02020603050405020304" pitchFamily="18" charset="0"/>
              </a:rPr>
              <a:t>Provide a vehicle for your institution to declare its intent </a:t>
            </a:r>
            <a:r>
              <a:rPr lang="en-GB" sz="1300" kern="100" dirty="0">
                <a:latin typeface="Aptos" panose="020B0004020202020204" pitchFamily="34" charset="0"/>
                <a:ea typeface="Aptos" panose="020B0004020202020204" pitchFamily="34" charset="0"/>
                <a:cs typeface="Times New Roman" panose="02020603050405020304" pitchFamily="18" charset="0"/>
              </a:rPr>
              <a:t>to make incremental and sustainable progress towards embedding a universal design approach, in line with its resources, culture and strategy.</a:t>
            </a:r>
          </a:p>
          <a:p>
            <a:pPr marL="371532" indent="-371532">
              <a:lnSpc>
                <a:spcPct val="107000"/>
              </a:lnSpc>
              <a:buFont typeface="Arial" panose="020B0604020202020204" pitchFamily="34" charset="0"/>
              <a:buChar char="•"/>
              <a:tabLst>
                <a:tab pos="495376" algn="l"/>
              </a:tabLst>
            </a:pPr>
            <a:r>
              <a:rPr lang="en-GB" sz="1300" b="1" kern="100" dirty="0">
                <a:latin typeface="Aptos" panose="020B0004020202020204" pitchFamily="34" charset="0"/>
                <a:ea typeface="Aptos" panose="020B0004020202020204" pitchFamily="34" charset="0"/>
                <a:cs typeface="Times New Roman" panose="02020603050405020304" pitchFamily="18" charset="0"/>
              </a:rPr>
              <a:t>Promote the development and sharing of policies, structures, and strategies </a:t>
            </a:r>
            <a:r>
              <a:rPr lang="en-GB" sz="1300" kern="100" dirty="0">
                <a:latin typeface="Aptos" panose="020B0004020202020204" pitchFamily="34" charset="0"/>
                <a:ea typeface="Aptos" panose="020B0004020202020204" pitchFamily="34" charset="0"/>
                <a:cs typeface="Times New Roman" panose="02020603050405020304" pitchFamily="18" charset="0"/>
              </a:rPr>
              <a:t>in your institution which support the sustainable implementation of a universal design approach.</a:t>
            </a:r>
          </a:p>
          <a:p>
            <a:pPr marL="371532" indent="-371532">
              <a:lnSpc>
                <a:spcPct val="107000"/>
              </a:lnSpc>
              <a:buFont typeface="Arial" panose="020B0604020202020204" pitchFamily="34" charset="0"/>
              <a:buChar char="•"/>
              <a:tabLst>
                <a:tab pos="495376" algn="l"/>
              </a:tabLst>
            </a:pPr>
            <a:r>
              <a:rPr lang="en-GB" sz="1300" b="1" kern="100" dirty="0">
                <a:latin typeface="Aptos" panose="020B0004020202020204" pitchFamily="34" charset="0"/>
                <a:ea typeface="Aptos" panose="020B0004020202020204" pitchFamily="34" charset="0"/>
                <a:cs typeface="Times New Roman" panose="02020603050405020304" pitchFamily="18" charset="0"/>
              </a:rPr>
              <a:t>Support a culture of shared responsibility for universal design, access &amp; inclusion </a:t>
            </a:r>
            <a:r>
              <a:rPr lang="en-GB" sz="1300" kern="100" dirty="0">
                <a:latin typeface="Aptos" panose="020B0004020202020204" pitchFamily="34" charset="0"/>
                <a:ea typeface="Aptos" panose="020B0004020202020204" pitchFamily="34" charset="0"/>
                <a:cs typeface="Times New Roman" panose="02020603050405020304" pitchFamily="18" charset="0"/>
              </a:rPr>
              <a:t>in your institution, by promoting development of organisational structures which foster an ‘everyone’s business’ approach to inclusion.</a:t>
            </a:r>
          </a:p>
          <a:p>
            <a:pPr marL="371532" indent="-371532">
              <a:lnSpc>
                <a:spcPct val="107000"/>
              </a:lnSpc>
              <a:buFont typeface="Arial" panose="020B0604020202020204" pitchFamily="34" charset="0"/>
              <a:buChar char="•"/>
              <a:tabLst>
                <a:tab pos="495376" algn="l"/>
              </a:tabLst>
            </a:pPr>
            <a:r>
              <a:rPr lang="en-GB" sz="1300" b="1" kern="100" dirty="0">
                <a:latin typeface="Aptos" panose="020B0004020202020204" pitchFamily="34" charset="0"/>
                <a:ea typeface="Aptos" panose="020B0004020202020204" pitchFamily="34" charset="0"/>
                <a:cs typeface="Times New Roman" panose="02020603050405020304" pitchFamily="18" charset="0"/>
              </a:rPr>
              <a:t>Develop a more unified language of and commitment to a universal design approach</a:t>
            </a:r>
            <a:r>
              <a:rPr lang="en-GB" sz="1300" kern="100" dirty="0">
                <a:latin typeface="Aptos" panose="020B0004020202020204" pitchFamily="34" charset="0"/>
                <a:ea typeface="Aptos" panose="020B0004020202020204" pitchFamily="34" charset="0"/>
                <a:cs typeface="Times New Roman" panose="02020603050405020304" pitchFamily="18" charset="0"/>
              </a:rPr>
              <a:t> in your institution and across the tertiary sector, fostering greater opportunities for partnership, collaboration, and shared learning.</a:t>
            </a:r>
          </a:p>
          <a:p>
            <a:pPr marL="371532" indent="-371532">
              <a:lnSpc>
                <a:spcPct val="107000"/>
              </a:lnSpc>
              <a:spcAft>
                <a:spcPts val="867"/>
              </a:spcAft>
              <a:buFont typeface="Arial" panose="020B0604020202020204" pitchFamily="34" charset="0"/>
              <a:buChar char="•"/>
              <a:tabLst>
                <a:tab pos="495376" algn="l"/>
              </a:tabLst>
            </a:pPr>
            <a:r>
              <a:rPr lang="en-GB" sz="1300" b="1" kern="100" dirty="0">
                <a:latin typeface="Aptos" panose="020B0004020202020204" pitchFamily="34" charset="0"/>
                <a:ea typeface="Aptos" panose="020B0004020202020204" pitchFamily="34" charset="0"/>
                <a:cs typeface="Times New Roman" panose="02020603050405020304" pitchFamily="18" charset="0"/>
              </a:rPr>
              <a:t>Support your institution to comply with Irish law and work towards goals in a range of key national and international strategies</a:t>
            </a:r>
            <a:r>
              <a:rPr lang="en-GB" sz="1300" kern="100" dirty="0">
                <a:latin typeface="Aptos" panose="020B0004020202020204" pitchFamily="34" charset="0"/>
                <a:ea typeface="Aptos" panose="020B0004020202020204" pitchFamily="34" charset="0"/>
                <a:cs typeface="Times New Roman" panose="02020603050405020304" pitchFamily="18" charset="0"/>
              </a:rPr>
              <a:t> concerning universal design, accessibility, student success, sustainability, and inclusion.</a:t>
            </a:r>
            <a:endParaRPr lang="en-GB" dirty="0"/>
          </a:p>
          <a:p>
            <a:endParaRPr lang="en-GB" dirty="0"/>
          </a:p>
          <a:p>
            <a:r>
              <a:rPr lang="en-GB" dirty="0"/>
              <a:t>End of slide: Important to say adoption not yet open, today is the launch of a national conversation</a:t>
            </a:r>
          </a:p>
        </p:txBody>
      </p:sp>
      <p:sp>
        <p:nvSpPr>
          <p:cNvPr id="4" name="Slide Number Placeholder 3">
            <a:extLst>
              <a:ext uri="{FF2B5EF4-FFF2-40B4-BE49-F238E27FC236}">
                <a16:creationId xmlns:a16="http://schemas.microsoft.com/office/drawing/2014/main" id="{F17853E9-1336-53D0-4976-AFD38DDFA115}"/>
              </a:ext>
            </a:extLst>
          </p:cNvPr>
          <p:cNvSpPr>
            <a:spLocks noGrp="1"/>
          </p:cNvSpPr>
          <p:nvPr>
            <p:ph type="sldNum" sz="quarter" idx="5"/>
          </p:nvPr>
        </p:nvSpPr>
        <p:spPr/>
        <p:txBody>
          <a:bodyPr/>
          <a:lstStyle/>
          <a:p>
            <a:pPr defTabSz="990752">
              <a:defRPr/>
            </a:pPr>
            <a:fld id="{D62BAB3D-5EDC-4846-A49D-C6EE4C60D6C4}" type="slidenum">
              <a:rPr lang="en-GB">
                <a:solidFill>
                  <a:prstClr val="black"/>
                </a:solidFill>
                <a:latin typeface="Calibri" panose="020F0502020204030204"/>
              </a:rPr>
              <a:pPr defTabSz="990752">
                <a:defRPr/>
              </a:pPr>
              <a:t>9</a:t>
            </a:fld>
            <a:endParaRPr lang="en-GB">
              <a:solidFill>
                <a:prstClr val="black"/>
              </a:solidFill>
              <a:latin typeface="Calibri" panose="020F0502020204030204"/>
            </a:endParaRPr>
          </a:p>
        </p:txBody>
      </p:sp>
    </p:spTree>
    <p:extLst>
      <p:ext uri="{BB962C8B-B14F-4D97-AF65-F5344CB8AC3E}">
        <p14:creationId xmlns:p14="http://schemas.microsoft.com/office/powerpoint/2010/main" val="32050300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C6FFAA0-F905-E0D6-5AA6-203D12B4D0C5}"/>
              </a:ext>
              <a:ext uri="{C183D7F6-B498-43B3-948B-1728B52AA6E4}">
                <adec:decorative xmlns:adec="http://schemas.microsoft.com/office/drawing/2017/decorative" val="1"/>
              </a:ext>
            </a:extLst>
          </p:cNvPr>
          <p:cNvPicPr>
            <a:picLocks noChangeAspect="1"/>
          </p:cNvPicPr>
          <p:nvPr userDrawn="1"/>
        </p:nvPicPr>
        <p:blipFill rotWithShape="1">
          <a:blip r:embed="rId2"/>
          <a:srcRect r="63850" b="30305"/>
          <a:stretch/>
        </p:blipFill>
        <p:spPr>
          <a:xfrm>
            <a:off x="10826243" y="5932130"/>
            <a:ext cx="1311614" cy="925870"/>
          </a:xfrm>
          <a:prstGeom prst="rect">
            <a:avLst/>
          </a:prstGeom>
        </p:spPr>
      </p:pic>
      <p:sp>
        <p:nvSpPr>
          <p:cNvPr id="2" name="Title 1">
            <a:extLst>
              <a:ext uri="{FF2B5EF4-FFF2-40B4-BE49-F238E27FC236}">
                <a16:creationId xmlns:a16="http://schemas.microsoft.com/office/drawing/2014/main" id="{E3F1C69C-20D0-E3B7-1EC9-80D86281A496}"/>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D560009D-5721-6A10-07F1-E847042687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7" name="Isosceles Triangle 6">
            <a:extLst>
              <a:ext uri="{FF2B5EF4-FFF2-40B4-BE49-F238E27FC236}">
                <a16:creationId xmlns:a16="http://schemas.microsoft.com/office/drawing/2014/main" id="{36D2A8DD-9BC8-FA7E-137D-1DDCEC5F47E8}"/>
              </a:ext>
              <a:ext uri="{C183D7F6-B498-43B3-948B-1728B52AA6E4}">
                <adec:decorative xmlns:adec="http://schemas.microsoft.com/office/drawing/2017/decorative" val="1"/>
              </a:ext>
            </a:extLst>
          </p:cNvPr>
          <p:cNvSpPr/>
          <p:nvPr userDrawn="1"/>
        </p:nvSpPr>
        <p:spPr>
          <a:xfrm rot="5400000">
            <a:off x="5002232" y="791577"/>
            <a:ext cx="1082635" cy="11087099"/>
          </a:xfrm>
          <a:prstGeom prst="triangle">
            <a:avLst>
              <a:gd name="adj" fmla="val 100000"/>
            </a:avLst>
          </a:prstGeom>
          <a:solidFill>
            <a:srgbClr val="F9A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Isosceles Triangle 9">
            <a:extLst>
              <a:ext uri="{FF2B5EF4-FFF2-40B4-BE49-F238E27FC236}">
                <a16:creationId xmlns:a16="http://schemas.microsoft.com/office/drawing/2014/main" id="{DA51CEC0-6F6E-82B5-BF69-FA9D46A82B02}"/>
              </a:ext>
              <a:ext uri="{C183D7F6-B498-43B3-948B-1728B52AA6E4}">
                <adec:decorative xmlns:adec="http://schemas.microsoft.com/office/drawing/2017/decorative" val="1"/>
              </a:ext>
            </a:extLst>
          </p:cNvPr>
          <p:cNvSpPr/>
          <p:nvPr userDrawn="1"/>
        </p:nvSpPr>
        <p:spPr>
          <a:xfrm rot="5400000">
            <a:off x="4411044" y="1629394"/>
            <a:ext cx="821975" cy="9644062"/>
          </a:xfrm>
          <a:prstGeom prst="triangle">
            <a:avLst>
              <a:gd name="adj" fmla="val 100000"/>
            </a:avLst>
          </a:prstGeom>
          <a:solidFill>
            <a:srgbClr val="F05C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Isosceles Triangle 10">
            <a:extLst>
              <a:ext uri="{FF2B5EF4-FFF2-40B4-BE49-F238E27FC236}">
                <a16:creationId xmlns:a16="http://schemas.microsoft.com/office/drawing/2014/main" id="{5E7A4301-DBB1-14DD-78C0-0A58B989C7BF}"/>
              </a:ext>
              <a:ext uri="{C183D7F6-B498-43B3-948B-1728B52AA6E4}">
                <adec:decorative xmlns:adec="http://schemas.microsoft.com/office/drawing/2017/decorative" val="1"/>
              </a:ext>
            </a:extLst>
          </p:cNvPr>
          <p:cNvSpPr/>
          <p:nvPr userDrawn="1"/>
        </p:nvSpPr>
        <p:spPr>
          <a:xfrm rot="5400000">
            <a:off x="3789235" y="2500249"/>
            <a:ext cx="574932" cy="8153400"/>
          </a:xfrm>
          <a:prstGeom prst="triangle">
            <a:avLst>
              <a:gd name="adj" fmla="val 100000"/>
            </a:avLst>
          </a:prstGeom>
          <a:solidFill>
            <a:srgbClr val="6552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Isosceles Triangle 11">
            <a:extLst>
              <a:ext uri="{FF2B5EF4-FFF2-40B4-BE49-F238E27FC236}">
                <a16:creationId xmlns:a16="http://schemas.microsoft.com/office/drawing/2014/main" id="{38637DA0-16B7-EB53-F874-D16CAE5DE4C9}"/>
              </a:ext>
              <a:ext uri="{C183D7F6-B498-43B3-948B-1728B52AA6E4}">
                <adec:decorative xmlns:adec="http://schemas.microsoft.com/office/drawing/2017/decorative" val="1"/>
              </a:ext>
            </a:extLst>
          </p:cNvPr>
          <p:cNvSpPr/>
          <p:nvPr userDrawn="1"/>
        </p:nvSpPr>
        <p:spPr>
          <a:xfrm rot="5400000">
            <a:off x="3031570" y="3552110"/>
            <a:ext cx="301369" cy="6364513"/>
          </a:xfrm>
          <a:prstGeom prst="triangle">
            <a:avLst>
              <a:gd name="adj" fmla="val 100000"/>
            </a:avLst>
          </a:prstGeom>
          <a:solidFill>
            <a:srgbClr val="3ACA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412219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82B18-20AF-BA9E-6B9F-9EF92C30BA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7A4A065-37E6-898E-2A4B-0F2ED9B0DF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FEF90D7-B90B-CC3C-85B2-4911D8272C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0659A4-97FC-CF8B-4A9A-ADB98585A52B}"/>
              </a:ext>
            </a:extLst>
          </p:cNvPr>
          <p:cNvSpPr>
            <a:spLocks noGrp="1"/>
          </p:cNvSpPr>
          <p:nvPr>
            <p:ph type="dt" sz="half" idx="10"/>
          </p:nvPr>
        </p:nvSpPr>
        <p:spPr/>
        <p:txBody>
          <a:bodyPr/>
          <a:lstStyle/>
          <a:p>
            <a:fld id="{D5D44958-D76D-4DC8-807E-5E29EAAE97C5}" type="datetimeFigureOut">
              <a:rPr lang="en-GB" smtClean="0"/>
              <a:t>11/02/2025</a:t>
            </a:fld>
            <a:endParaRPr lang="en-GB"/>
          </a:p>
        </p:txBody>
      </p:sp>
      <p:sp>
        <p:nvSpPr>
          <p:cNvPr id="6" name="Footer Placeholder 5">
            <a:extLst>
              <a:ext uri="{FF2B5EF4-FFF2-40B4-BE49-F238E27FC236}">
                <a16:creationId xmlns:a16="http://schemas.microsoft.com/office/drawing/2014/main" id="{A625D1DA-ADF0-B344-B443-71F155EB08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4B87EAF-6130-E2A6-7D04-C39E4681B5D4}"/>
              </a:ext>
            </a:extLst>
          </p:cNvPr>
          <p:cNvSpPr>
            <a:spLocks noGrp="1"/>
          </p:cNvSpPr>
          <p:nvPr>
            <p:ph type="sldNum" sz="quarter" idx="12"/>
          </p:nvPr>
        </p:nvSpPr>
        <p:spPr/>
        <p:txBody>
          <a:bodyPr/>
          <a:lstStyle/>
          <a:p>
            <a:fld id="{93A0D208-DC46-4649-B136-1F76725C5120}" type="slidenum">
              <a:rPr lang="en-GB" smtClean="0"/>
              <a:t>‹#›</a:t>
            </a:fld>
            <a:endParaRPr lang="en-GB"/>
          </a:p>
        </p:txBody>
      </p:sp>
    </p:spTree>
    <p:extLst>
      <p:ext uri="{BB962C8B-B14F-4D97-AF65-F5344CB8AC3E}">
        <p14:creationId xmlns:p14="http://schemas.microsoft.com/office/powerpoint/2010/main" val="4192314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8577A-8057-6CC2-70DA-093BB7F6745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17B3EE-A822-1BC7-76F7-58D2AA38D2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68202E-5FAA-AB1E-6843-3D44D6D16FEF}"/>
              </a:ext>
            </a:extLst>
          </p:cNvPr>
          <p:cNvSpPr>
            <a:spLocks noGrp="1"/>
          </p:cNvSpPr>
          <p:nvPr>
            <p:ph type="dt" sz="half" idx="10"/>
          </p:nvPr>
        </p:nvSpPr>
        <p:spPr/>
        <p:txBody>
          <a:bodyPr/>
          <a:lstStyle/>
          <a:p>
            <a:fld id="{D5D44958-D76D-4DC8-807E-5E29EAAE97C5}" type="datetimeFigureOut">
              <a:rPr lang="en-GB" smtClean="0"/>
              <a:t>11/02/2025</a:t>
            </a:fld>
            <a:endParaRPr lang="en-GB"/>
          </a:p>
        </p:txBody>
      </p:sp>
      <p:sp>
        <p:nvSpPr>
          <p:cNvPr id="5" name="Footer Placeholder 4">
            <a:extLst>
              <a:ext uri="{FF2B5EF4-FFF2-40B4-BE49-F238E27FC236}">
                <a16:creationId xmlns:a16="http://schemas.microsoft.com/office/drawing/2014/main" id="{0AB103A8-7C61-65E1-765F-F5892E7F3C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B8236D-5DA4-618F-1AAF-8902F3618C72}"/>
              </a:ext>
            </a:extLst>
          </p:cNvPr>
          <p:cNvSpPr>
            <a:spLocks noGrp="1"/>
          </p:cNvSpPr>
          <p:nvPr>
            <p:ph type="sldNum" sz="quarter" idx="12"/>
          </p:nvPr>
        </p:nvSpPr>
        <p:spPr/>
        <p:txBody>
          <a:bodyPr/>
          <a:lstStyle/>
          <a:p>
            <a:fld id="{93A0D208-DC46-4649-B136-1F76725C5120}" type="slidenum">
              <a:rPr lang="en-GB" smtClean="0"/>
              <a:t>‹#›</a:t>
            </a:fld>
            <a:endParaRPr lang="en-GB"/>
          </a:p>
        </p:txBody>
      </p:sp>
    </p:spTree>
    <p:extLst>
      <p:ext uri="{BB962C8B-B14F-4D97-AF65-F5344CB8AC3E}">
        <p14:creationId xmlns:p14="http://schemas.microsoft.com/office/powerpoint/2010/main" val="20251449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4CFFCF-2443-5E37-C493-E994AA03FDB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2E346BB-27B6-4262-BB26-4DC9960D0B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D912C1-C589-1783-A230-2EA146F34DEF}"/>
              </a:ext>
            </a:extLst>
          </p:cNvPr>
          <p:cNvSpPr>
            <a:spLocks noGrp="1"/>
          </p:cNvSpPr>
          <p:nvPr>
            <p:ph type="dt" sz="half" idx="10"/>
          </p:nvPr>
        </p:nvSpPr>
        <p:spPr/>
        <p:txBody>
          <a:bodyPr/>
          <a:lstStyle/>
          <a:p>
            <a:fld id="{D5D44958-D76D-4DC8-807E-5E29EAAE97C5}" type="datetimeFigureOut">
              <a:rPr lang="en-GB" smtClean="0"/>
              <a:t>11/02/2025</a:t>
            </a:fld>
            <a:endParaRPr lang="en-GB"/>
          </a:p>
        </p:txBody>
      </p:sp>
      <p:sp>
        <p:nvSpPr>
          <p:cNvPr id="5" name="Footer Placeholder 4">
            <a:extLst>
              <a:ext uri="{FF2B5EF4-FFF2-40B4-BE49-F238E27FC236}">
                <a16:creationId xmlns:a16="http://schemas.microsoft.com/office/drawing/2014/main" id="{308E3B08-2940-E0E4-C301-11F042DCF6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0416F2-2000-DE34-DDA2-5E79A4D6912B}"/>
              </a:ext>
            </a:extLst>
          </p:cNvPr>
          <p:cNvSpPr>
            <a:spLocks noGrp="1"/>
          </p:cNvSpPr>
          <p:nvPr>
            <p:ph type="sldNum" sz="quarter" idx="12"/>
          </p:nvPr>
        </p:nvSpPr>
        <p:spPr/>
        <p:txBody>
          <a:bodyPr/>
          <a:lstStyle/>
          <a:p>
            <a:fld id="{93A0D208-DC46-4649-B136-1F76725C5120}" type="slidenum">
              <a:rPr lang="en-GB" smtClean="0"/>
              <a:t>‹#›</a:t>
            </a:fld>
            <a:endParaRPr lang="en-GB"/>
          </a:p>
        </p:txBody>
      </p:sp>
    </p:spTree>
    <p:extLst>
      <p:ext uri="{BB962C8B-B14F-4D97-AF65-F5344CB8AC3E}">
        <p14:creationId xmlns:p14="http://schemas.microsoft.com/office/powerpoint/2010/main" val="441881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Isosceles Triangle 9">
            <a:extLst>
              <a:ext uri="{FF2B5EF4-FFF2-40B4-BE49-F238E27FC236}">
                <a16:creationId xmlns:a16="http://schemas.microsoft.com/office/drawing/2014/main" id="{26BD88D9-BF3E-C3ED-C323-3D4D4E4C317E}"/>
              </a:ext>
              <a:ext uri="{C183D7F6-B498-43B3-948B-1728B52AA6E4}">
                <adec:decorative xmlns:adec="http://schemas.microsoft.com/office/drawing/2017/decorative" val="1"/>
              </a:ext>
            </a:extLst>
          </p:cNvPr>
          <p:cNvSpPr/>
          <p:nvPr userDrawn="1"/>
        </p:nvSpPr>
        <p:spPr>
          <a:xfrm rot="5400000">
            <a:off x="5002232" y="791577"/>
            <a:ext cx="1082635" cy="11087099"/>
          </a:xfrm>
          <a:prstGeom prst="triangle">
            <a:avLst>
              <a:gd name="adj" fmla="val 100000"/>
            </a:avLst>
          </a:prstGeom>
          <a:solidFill>
            <a:srgbClr val="F9A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a:extLst>
              <a:ext uri="{FF2B5EF4-FFF2-40B4-BE49-F238E27FC236}">
                <a16:creationId xmlns:a16="http://schemas.microsoft.com/office/drawing/2014/main" id="{2E7D2A10-5998-D0AA-4FAF-747120B592AF}"/>
              </a:ext>
            </a:extLst>
          </p:cNvPr>
          <p:cNvSpPr>
            <a:spLocks noGrp="1"/>
          </p:cNvSpPr>
          <p:nvPr>
            <p:ph type="title"/>
          </p:nvPr>
        </p:nvSpPr>
        <p:spPr/>
        <p:txBody>
          <a:bodyPr/>
          <a:lstStyle>
            <a:lvl1pPr>
              <a:defRPr b="1">
                <a:solidFill>
                  <a:schemeClr val="tx1">
                    <a:lumMod val="85000"/>
                    <a:lumOff val="15000"/>
                  </a:schemeClr>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D4A52FFE-7338-F3AC-3A94-A5E3F6AB73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Isosceles Triangle 8">
            <a:extLst>
              <a:ext uri="{FF2B5EF4-FFF2-40B4-BE49-F238E27FC236}">
                <a16:creationId xmlns:a16="http://schemas.microsoft.com/office/drawing/2014/main" id="{AB309954-33FD-C3B8-5C4A-46AA67B7FB6F}"/>
              </a:ext>
              <a:ext uri="{C183D7F6-B498-43B3-948B-1728B52AA6E4}">
                <adec:decorative xmlns:adec="http://schemas.microsoft.com/office/drawing/2017/decorative" val="1"/>
              </a:ext>
            </a:extLst>
          </p:cNvPr>
          <p:cNvSpPr/>
          <p:nvPr userDrawn="1"/>
        </p:nvSpPr>
        <p:spPr>
          <a:xfrm rot="5400000">
            <a:off x="4411044" y="1629394"/>
            <a:ext cx="821975" cy="9644062"/>
          </a:xfrm>
          <a:prstGeom prst="triangle">
            <a:avLst>
              <a:gd name="adj" fmla="val 100000"/>
            </a:avLst>
          </a:prstGeom>
          <a:solidFill>
            <a:srgbClr val="F05C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Isosceles Triangle 10">
            <a:extLst>
              <a:ext uri="{FF2B5EF4-FFF2-40B4-BE49-F238E27FC236}">
                <a16:creationId xmlns:a16="http://schemas.microsoft.com/office/drawing/2014/main" id="{743DE57A-1497-B425-64F6-6887BD3D49C2}"/>
              </a:ext>
              <a:ext uri="{C183D7F6-B498-43B3-948B-1728B52AA6E4}">
                <adec:decorative xmlns:adec="http://schemas.microsoft.com/office/drawing/2017/decorative" val="1"/>
              </a:ext>
            </a:extLst>
          </p:cNvPr>
          <p:cNvSpPr/>
          <p:nvPr userDrawn="1"/>
        </p:nvSpPr>
        <p:spPr>
          <a:xfrm rot="5400000">
            <a:off x="3789235" y="2500249"/>
            <a:ext cx="574932" cy="8153400"/>
          </a:xfrm>
          <a:prstGeom prst="triangle">
            <a:avLst>
              <a:gd name="adj" fmla="val 100000"/>
            </a:avLst>
          </a:prstGeom>
          <a:solidFill>
            <a:srgbClr val="6552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Isosceles Triangle 11">
            <a:extLst>
              <a:ext uri="{FF2B5EF4-FFF2-40B4-BE49-F238E27FC236}">
                <a16:creationId xmlns:a16="http://schemas.microsoft.com/office/drawing/2014/main" id="{0F54940C-220C-BD69-B7DE-50920D7C0622}"/>
              </a:ext>
              <a:ext uri="{C183D7F6-B498-43B3-948B-1728B52AA6E4}">
                <adec:decorative xmlns:adec="http://schemas.microsoft.com/office/drawing/2017/decorative" val="1"/>
              </a:ext>
            </a:extLst>
          </p:cNvPr>
          <p:cNvSpPr/>
          <p:nvPr userDrawn="1"/>
        </p:nvSpPr>
        <p:spPr>
          <a:xfrm rot="5400000">
            <a:off x="3031570" y="3552110"/>
            <a:ext cx="301369" cy="6364513"/>
          </a:xfrm>
          <a:prstGeom prst="triangle">
            <a:avLst>
              <a:gd name="adj" fmla="val 100000"/>
            </a:avLst>
          </a:prstGeom>
          <a:solidFill>
            <a:srgbClr val="3ACA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5" name="Picture 4">
            <a:extLst>
              <a:ext uri="{FF2B5EF4-FFF2-40B4-BE49-F238E27FC236}">
                <a16:creationId xmlns:a16="http://schemas.microsoft.com/office/drawing/2014/main" id="{F11B290A-3891-CAF1-9856-2EC6D6DC8EE8}"/>
              </a:ext>
              <a:ext uri="{C183D7F6-B498-43B3-948B-1728B52AA6E4}">
                <adec:decorative xmlns:adec="http://schemas.microsoft.com/office/drawing/2017/decorative" val="1"/>
              </a:ext>
            </a:extLst>
          </p:cNvPr>
          <p:cNvPicPr>
            <a:picLocks noChangeAspect="1"/>
          </p:cNvPicPr>
          <p:nvPr userDrawn="1"/>
        </p:nvPicPr>
        <p:blipFill rotWithShape="1">
          <a:blip r:embed="rId2"/>
          <a:srcRect r="63850" b="30305"/>
          <a:stretch/>
        </p:blipFill>
        <p:spPr>
          <a:xfrm>
            <a:off x="10826243" y="5932130"/>
            <a:ext cx="1311614" cy="925870"/>
          </a:xfrm>
          <a:prstGeom prst="rect">
            <a:avLst/>
          </a:prstGeom>
        </p:spPr>
      </p:pic>
    </p:spTree>
    <p:extLst>
      <p:ext uri="{BB962C8B-B14F-4D97-AF65-F5344CB8AC3E}">
        <p14:creationId xmlns:p14="http://schemas.microsoft.com/office/powerpoint/2010/main" val="2632860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D2A10-5998-D0AA-4FAF-747120B592AF}"/>
              </a:ext>
            </a:extLst>
          </p:cNvPr>
          <p:cNvSpPr>
            <a:spLocks noGrp="1"/>
          </p:cNvSpPr>
          <p:nvPr>
            <p:ph type="title"/>
          </p:nvPr>
        </p:nvSpPr>
        <p:spPr/>
        <p:txBody>
          <a:bodyPr/>
          <a:lstStyle>
            <a:lvl1pPr>
              <a:defRPr b="1">
                <a:solidFill>
                  <a:schemeClr val="tx1">
                    <a:lumMod val="85000"/>
                    <a:lumOff val="15000"/>
                  </a:schemeClr>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D4A52FFE-7338-F3AC-3A94-A5E3F6AB73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Rectangle 7">
            <a:extLst>
              <a:ext uri="{FF2B5EF4-FFF2-40B4-BE49-F238E27FC236}">
                <a16:creationId xmlns:a16="http://schemas.microsoft.com/office/drawing/2014/main" id="{C0212A6F-6D86-A071-C7C1-76CD0F2196D3}"/>
              </a:ext>
            </a:extLst>
          </p:cNvPr>
          <p:cNvSpPr/>
          <p:nvPr userDrawn="1"/>
        </p:nvSpPr>
        <p:spPr>
          <a:xfrm>
            <a:off x="11665528" y="6040437"/>
            <a:ext cx="413687" cy="77638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447520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5CA93-414A-6B69-34AD-FC4BBEC003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49A156F-082A-BC1F-2491-1405868118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50F307-DF17-C587-023E-FCFC6EE58E95}"/>
              </a:ext>
            </a:extLst>
          </p:cNvPr>
          <p:cNvSpPr>
            <a:spLocks noGrp="1"/>
          </p:cNvSpPr>
          <p:nvPr>
            <p:ph type="dt" sz="half" idx="10"/>
          </p:nvPr>
        </p:nvSpPr>
        <p:spPr/>
        <p:txBody>
          <a:bodyPr/>
          <a:lstStyle/>
          <a:p>
            <a:fld id="{D5D44958-D76D-4DC8-807E-5E29EAAE97C5}" type="datetimeFigureOut">
              <a:rPr lang="en-GB" smtClean="0"/>
              <a:t>11/02/2025</a:t>
            </a:fld>
            <a:endParaRPr lang="en-GB"/>
          </a:p>
        </p:txBody>
      </p:sp>
      <p:sp>
        <p:nvSpPr>
          <p:cNvPr id="5" name="Footer Placeholder 4">
            <a:extLst>
              <a:ext uri="{FF2B5EF4-FFF2-40B4-BE49-F238E27FC236}">
                <a16:creationId xmlns:a16="http://schemas.microsoft.com/office/drawing/2014/main" id="{22843DF2-1D85-696B-1632-D3F01BC7FC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19E2D3-4A9F-98BB-A067-947829E007D4}"/>
              </a:ext>
            </a:extLst>
          </p:cNvPr>
          <p:cNvSpPr>
            <a:spLocks noGrp="1"/>
          </p:cNvSpPr>
          <p:nvPr>
            <p:ph type="sldNum" sz="quarter" idx="12"/>
          </p:nvPr>
        </p:nvSpPr>
        <p:spPr/>
        <p:txBody>
          <a:bodyPr/>
          <a:lstStyle/>
          <a:p>
            <a:fld id="{93A0D208-DC46-4649-B136-1F76725C5120}" type="slidenum">
              <a:rPr lang="en-GB" smtClean="0"/>
              <a:t>‹#›</a:t>
            </a:fld>
            <a:endParaRPr lang="en-GB"/>
          </a:p>
        </p:txBody>
      </p:sp>
    </p:spTree>
    <p:extLst>
      <p:ext uri="{BB962C8B-B14F-4D97-AF65-F5344CB8AC3E}">
        <p14:creationId xmlns:p14="http://schemas.microsoft.com/office/powerpoint/2010/main" val="2403565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7C48A-75F5-A57A-548E-A822B6DC6BC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1C5DCA4-DD5D-511D-D24C-E60F9F35AB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A18AC5A-4C94-B686-2332-6CFF057838B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8991E8B-6D76-3281-F4DB-BF23308A4812}"/>
              </a:ext>
            </a:extLst>
          </p:cNvPr>
          <p:cNvSpPr>
            <a:spLocks noGrp="1"/>
          </p:cNvSpPr>
          <p:nvPr>
            <p:ph type="dt" sz="half" idx="10"/>
          </p:nvPr>
        </p:nvSpPr>
        <p:spPr/>
        <p:txBody>
          <a:bodyPr/>
          <a:lstStyle/>
          <a:p>
            <a:fld id="{D5D44958-D76D-4DC8-807E-5E29EAAE97C5}" type="datetimeFigureOut">
              <a:rPr lang="en-GB" smtClean="0"/>
              <a:t>11/02/2025</a:t>
            </a:fld>
            <a:endParaRPr lang="en-GB"/>
          </a:p>
        </p:txBody>
      </p:sp>
      <p:sp>
        <p:nvSpPr>
          <p:cNvPr id="6" name="Footer Placeholder 5">
            <a:extLst>
              <a:ext uri="{FF2B5EF4-FFF2-40B4-BE49-F238E27FC236}">
                <a16:creationId xmlns:a16="http://schemas.microsoft.com/office/drawing/2014/main" id="{1E97930F-465D-DD6D-6CAC-B926E318F7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E36CA8-8CBD-17AE-73EE-7861CA3B79AF}"/>
              </a:ext>
            </a:extLst>
          </p:cNvPr>
          <p:cNvSpPr>
            <a:spLocks noGrp="1"/>
          </p:cNvSpPr>
          <p:nvPr>
            <p:ph type="sldNum" sz="quarter" idx="12"/>
          </p:nvPr>
        </p:nvSpPr>
        <p:spPr/>
        <p:txBody>
          <a:bodyPr/>
          <a:lstStyle/>
          <a:p>
            <a:fld id="{93A0D208-DC46-4649-B136-1F76725C5120}" type="slidenum">
              <a:rPr lang="en-GB" smtClean="0"/>
              <a:t>‹#›</a:t>
            </a:fld>
            <a:endParaRPr lang="en-GB"/>
          </a:p>
        </p:txBody>
      </p:sp>
    </p:spTree>
    <p:extLst>
      <p:ext uri="{BB962C8B-B14F-4D97-AF65-F5344CB8AC3E}">
        <p14:creationId xmlns:p14="http://schemas.microsoft.com/office/powerpoint/2010/main" val="29730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17B17-33F7-5F54-ACBC-E22EFB786D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31A1A9-2568-FE2A-D550-80B7CB5373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4166850-9F4D-D6F3-EE9E-39C0FED78E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FBE3F65-8A7C-478E-7370-32A6AE49B1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2014E2-7269-37BB-9814-DB32408C30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8771D69-2401-1CDF-B3D1-036EE53D790F}"/>
              </a:ext>
            </a:extLst>
          </p:cNvPr>
          <p:cNvSpPr>
            <a:spLocks noGrp="1"/>
          </p:cNvSpPr>
          <p:nvPr>
            <p:ph type="dt" sz="half" idx="10"/>
          </p:nvPr>
        </p:nvSpPr>
        <p:spPr/>
        <p:txBody>
          <a:bodyPr/>
          <a:lstStyle/>
          <a:p>
            <a:fld id="{D5D44958-D76D-4DC8-807E-5E29EAAE97C5}" type="datetimeFigureOut">
              <a:rPr lang="en-GB" smtClean="0"/>
              <a:t>11/02/2025</a:t>
            </a:fld>
            <a:endParaRPr lang="en-GB"/>
          </a:p>
        </p:txBody>
      </p:sp>
      <p:sp>
        <p:nvSpPr>
          <p:cNvPr id="8" name="Footer Placeholder 7">
            <a:extLst>
              <a:ext uri="{FF2B5EF4-FFF2-40B4-BE49-F238E27FC236}">
                <a16:creationId xmlns:a16="http://schemas.microsoft.com/office/drawing/2014/main" id="{7D1289C3-D39C-ABDF-49FE-E3553754E03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5C0F920-C722-612B-787A-696DFBE6F9C9}"/>
              </a:ext>
            </a:extLst>
          </p:cNvPr>
          <p:cNvSpPr>
            <a:spLocks noGrp="1"/>
          </p:cNvSpPr>
          <p:nvPr>
            <p:ph type="sldNum" sz="quarter" idx="12"/>
          </p:nvPr>
        </p:nvSpPr>
        <p:spPr/>
        <p:txBody>
          <a:bodyPr/>
          <a:lstStyle/>
          <a:p>
            <a:fld id="{93A0D208-DC46-4649-B136-1F76725C5120}" type="slidenum">
              <a:rPr lang="en-GB" smtClean="0"/>
              <a:t>‹#›</a:t>
            </a:fld>
            <a:endParaRPr lang="en-GB"/>
          </a:p>
        </p:txBody>
      </p:sp>
    </p:spTree>
    <p:extLst>
      <p:ext uri="{BB962C8B-B14F-4D97-AF65-F5344CB8AC3E}">
        <p14:creationId xmlns:p14="http://schemas.microsoft.com/office/powerpoint/2010/main" val="4210150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0CBB-0167-9774-1D02-3D05E9EFFEB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1E0A160-E946-A7B6-4D4D-EFFBFBC5773A}"/>
              </a:ext>
            </a:extLst>
          </p:cNvPr>
          <p:cNvSpPr>
            <a:spLocks noGrp="1"/>
          </p:cNvSpPr>
          <p:nvPr>
            <p:ph type="dt" sz="half" idx="10"/>
          </p:nvPr>
        </p:nvSpPr>
        <p:spPr/>
        <p:txBody>
          <a:bodyPr/>
          <a:lstStyle/>
          <a:p>
            <a:fld id="{D5D44958-D76D-4DC8-807E-5E29EAAE97C5}" type="datetimeFigureOut">
              <a:rPr lang="en-GB" smtClean="0"/>
              <a:t>11/02/2025</a:t>
            </a:fld>
            <a:endParaRPr lang="en-GB"/>
          </a:p>
        </p:txBody>
      </p:sp>
      <p:sp>
        <p:nvSpPr>
          <p:cNvPr id="4" name="Footer Placeholder 3">
            <a:extLst>
              <a:ext uri="{FF2B5EF4-FFF2-40B4-BE49-F238E27FC236}">
                <a16:creationId xmlns:a16="http://schemas.microsoft.com/office/drawing/2014/main" id="{2530B593-016E-E491-F579-DCCA5EE0BAD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5455CE7-BE61-772B-3118-8E75BC338BA1}"/>
              </a:ext>
            </a:extLst>
          </p:cNvPr>
          <p:cNvSpPr>
            <a:spLocks noGrp="1"/>
          </p:cNvSpPr>
          <p:nvPr>
            <p:ph type="sldNum" sz="quarter" idx="12"/>
          </p:nvPr>
        </p:nvSpPr>
        <p:spPr/>
        <p:txBody>
          <a:bodyPr/>
          <a:lstStyle/>
          <a:p>
            <a:fld id="{93A0D208-DC46-4649-B136-1F76725C5120}" type="slidenum">
              <a:rPr lang="en-GB" smtClean="0"/>
              <a:t>‹#›</a:t>
            </a:fld>
            <a:endParaRPr lang="en-GB"/>
          </a:p>
        </p:txBody>
      </p:sp>
    </p:spTree>
    <p:extLst>
      <p:ext uri="{BB962C8B-B14F-4D97-AF65-F5344CB8AC3E}">
        <p14:creationId xmlns:p14="http://schemas.microsoft.com/office/powerpoint/2010/main" val="923280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8F840C-D1E9-D5DF-1C07-B853A0FCDF26}"/>
              </a:ext>
            </a:extLst>
          </p:cNvPr>
          <p:cNvSpPr>
            <a:spLocks noGrp="1"/>
          </p:cNvSpPr>
          <p:nvPr>
            <p:ph type="dt" sz="half" idx="10"/>
          </p:nvPr>
        </p:nvSpPr>
        <p:spPr/>
        <p:txBody>
          <a:bodyPr/>
          <a:lstStyle/>
          <a:p>
            <a:fld id="{D5D44958-D76D-4DC8-807E-5E29EAAE97C5}" type="datetimeFigureOut">
              <a:rPr lang="en-GB" smtClean="0"/>
              <a:t>11/02/2025</a:t>
            </a:fld>
            <a:endParaRPr lang="en-GB"/>
          </a:p>
        </p:txBody>
      </p:sp>
      <p:sp>
        <p:nvSpPr>
          <p:cNvPr id="3" name="Footer Placeholder 2">
            <a:extLst>
              <a:ext uri="{FF2B5EF4-FFF2-40B4-BE49-F238E27FC236}">
                <a16:creationId xmlns:a16="http://schemas.microsoft.com/office/drawing/2014/main" id="{10F89ADB-7622-D3AA-ED1E-95B6B26ADA4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E2967C3-489C-409E-DAB1-94B95E217115}"/>
              </a:ext>
            </a:extLst>
          </p:cNvPr>
          <p:cNvSpPr>
            <a:spLocks noGrp="1"/>
          </p:cNvSpPr>
          <p:nvPr>
            <p:ph type="sldNum" sz="quarter" idx="12"/>
          </p:nvPr>
        </p:nvSpPr>
        <p:spPr/>
        <p:txBody>
          <a:bodyPr/>
          <a:lstStyle/>
          <a:p>
            <a:fld id="{93A0D208-DC46-4649-B136-1F76725C5120}" type="slidenum">
              <a:rPr lang="en-GB" smtClean="0"/>
              <a:t>‹#›</a:t>
            </a:fld>
            <a:endParaRPr lang="en-GB"/>
          </a:p>
        </p:txBody>
      </p:sp>
    </p:spTree>
    <p:extLst>
      <p:ext uri="{BB962C8B-B14F-4D97-AF65-F5344CB8AC3E}">
        <p14:creationId xmlns:p14="http://schemas.microsoft.com/office/powerpoint/2010/main" val="4035292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F035E-8612-0DA1-4AE3-B05E42423B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403B888-D4E2-F857-E642-C2DBBC19B4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9797559-22A7-705F-B87B-0B60043D68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E36C15-0A39-6648-2ADA-7DF87036CF80}"/>
              </a:ext>
            </a:extLst>
          </p:cNvPr>
          <p:cNvSpPr>
            <a:spLocks noGrp="1"/>
          </p:cNvSpPr>
          <p:nvPr>
            <p:ph type="dt" sz="half" idx="10"/>
          </p:nvPr>
        </p:nvSpPr>
        <p:spPr/>
        <p:txBody>
          <a:bodyPr/>
          <a:lstStyle/>
          <a:p>
            <a:fld id="{D5D44958-D76D-4DC8-807E-5E29EAAE97C5}" type="datetimeFigureOut">
              <a:rPr lang="en-GB" smtClean="0"/>
              <a:t>11/02/2025</a:t>
            </a:fld>
            <a:endParaRPr lang="en-GB"/>
          </a:p>
        </p:txBody>
      </p:sp>
      <p:sp>
        <p:nvSpPr>
          <p:cNvPr id="6" name="Footer Placeholder 5">
            <a:extLst>
              <a:ext uri="{FF2B5EF4-FFF2-40B4-BE49-F238E27FC236}">
                <a16:creationId xmlns:a16="http://schemas.microsoft.com/office/drawing/2014/main" id="{64B85AA7-FB4C-8259-D98F-30CBB41B0B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1CC4785-5821-6E28-FB39-59D3FFE85A88}"/>
              </a:ext>
            </a:extLst>
          </p:cNvPr>
          <p:cNvSpPr>
            <a:spLocks noGrp="1"/>
          </p:cNvSpPr>
          <p:nvPr>
            <p:ph type="sldNum" sz="quarter" idx="12"/>
          </p:nvPr>
        </p:nvSpPr>
        <p:spPr/>
        <p:txBody>
          <a:bodyPr/>
          <a:lstStyle/>
          <a:p>
            <a:fld id="{93A0D208-DC46-4649-B136-1F76725C5120}" type="slidenum">
              <a:rPr lang="en-GB" smtClean="0"/>
              <a:t>‹#›</a:t>
            </a:fld>
            <a:endParaRPr lang="en-GB"/>
          </a:p>
        </p:txBody>
      </p:sp>
    </p:spTree>
    <p:extLst>
      <p:ext uri="{BB962C8B-B14F-4D97-AF65-F5344CB8AC3E}">
        <p14:creationId xmlns:p14="http://schemas.microsoft.com/office/powerpoint/2010/main" val="3590480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FF4F11-234A-A2FF-5E4B-99F0B60E13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1A7976DA-BC83-5D4A-3A32-EF9F2EEDBC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21FA79-2C31-006F-FE25-D6B16045B2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D44958-D76D-4DC8-807E-5E29EAAE97C5}" type="datetimeFigureOut">
              <a:rPr lang="en-GB" smtClean="0"/>
              <a:t>11/02/2025</a:t>
            </a:fld>
            <a:endParaRPr lang="en-GB"/>
          </a:p>
        </p:txBody>
      </p:sp>
      <p:sp>
        <p:nvSpPr>
          <p:cNvPr id="5" name="Footer Placeholder 4">
            <a:extLst>
              <a:ext uri="{FF2B5EF4-FFF2-40B4-BE49-F238E27FC236}">
                <a16:creationId xmlns:a16="http://schemas.microsoft.com/office/drawing/2014/main" id="{9425CA1B-BB3E-62B5-E788-6177D78AA1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5CE8955-F470-DD0D-E7F6-BD18A621E0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0D208-DC46-4649-B136-1F76725C5120}" type="slidenum">
              <a:rPr lang="en-GB" smtClean="0"/>
              <a:t>‹#›</a:t>
            </a:fld>
            <a:endParaRPr lang="en-GB"/>
          </a:p>
        </p:txBody>
      </p:sp>
    </p:spTree>
    <p:extLst>
      <p:ext uri="{BB962C8B-B14F-4D97-AF65-F5344CB8AC3E}">
        <p14:creationId xmlns:p14="http://schemas.microsoft.com/office/powerpoint/2010/main" val="2575942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1.svg"/></Relationships>
</file>

<file path=ppt/slides/_rels/slide13.xml.rels><?xml version="1.0" encoding="UTF-8" standalone="yes"?>
<Relationships xmlns="http://schemas.openxmlformats.org/package/2006/relationships"><Relationship Id="rId3" Type="http://schemas.openxmlformats.org/officeDocument/2006/relationships/hyperlink" Target="https://www.atu.ie/altitude-charter"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2.png"/><Relationship Id="rId4" Type="http://schemas.openxmlformats.org/officeDocument/2006/relationships/hyperlink" Target="https://youtu.be/MuqxT_HheLk?si=VQmtqDHBlXNh2Cn9"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MuqxT_HheLk?feature=oembed" TargetMode="Externa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sv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 Id="rId9" Type="http://schemas.openxmlformats.org/officeDocument/2006/relationships/image" Target="../media/image17.svg"/></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A57EC-0BBD-FC23-9D52-92717E018214}"/>
              </a:ext>
            </a:extLst>
          </p:cNvPr>
          <p:cNvSpPr>
            <a:spLocks noGrp="1"/>
          </p:cNvSpPr>
          <p:nvPr>
            <p:ph type="title"/>
          </p:nvPr>
        </p:nvSpPr>
        <p:spPr/>
        <p:txBody>
          <a:bodyPr/>
          <a:lstStyle/>
          <a:p>
            <a:r>
              <a:rPr lang="en-GB" dirty="0">
                <a:solidFill>
                  <a:srgbClr val="FFFFFF"/>
                </a:solidFill>
              </a:rPr>
              <a:t>ALTITUDE</a:t>
            </a:r>
          </a:p>
        </p:txBody>
      </p:sp>
      <p:pic>
        <p:nvPicPr>
          <p:cNvPr id="4" name="Picture 3" descr="ALTITUDE - the National Charter for Universal Design in Tertiary Education">
            <a:extLst>
              <a:ext uri="{FF2B5EF4-FFF2-40B4-BE49-F238E27FC236}">
                <a16:creationId xmlns:a16="http://schemas.microsoft.com/office/drawing/2014/main" id="{612E4C8F-F995-DE82-A406-C04652D673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9538" y="1027906"/>
            <a:ext cx="9612924" cy="4281990"/>
          </a:xfrm>
          <a:prstGeom prst="rect">
            <a:avLst/>
          </a:prstGeom>
        </p:spPr>
      </p:pic>
    </p:spTree>
    <p:extLst>
      <p:ext uri="{BB962C8B-B14F-4D97-AF65-F5344CB8AC3E}">
        <p14:creationId xmlns:p14="http://schemas.microsoft.com/office/powerpoint/2010/main" val="2663293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3D8264-4B65-CA59-B890-452D3571A52A}"/>
            </a:ext>
          </a:extLst>
        </p:cNvPr>
        <p:cNvGrpSpPr/>
        <p:nvPr/>
      </p:nvGrpSpPr>
      <p:grpSpPr>
        <a:xfrm>
          <a:off x="0" y="0"/>
          <a:ext cx="0" cy="0"/>
          <a:chOff x="0" y="0"/>
          <a:chExt cx="0" cy="0"/>
        </a:xfrm>
      </p:grpSpPr>
      <p:sp>
        <p:nvSpPr>
          <p:cNvPr id="24" name="Title 23">
            <a:extLst>
              <a:ext uri="{FF2B5EF4-FFF2-40B4-BE49-F238E27FC236}">
                <a16:creationId xmlns:a16="http://schemas.microsoft.com/office/drawing/2014/main" id="{FB3E9003-DF80-CB9E-1B02-815B0635D044}"/>
              </a:ext>
            </a:extLst>
          </p:cNvPr>
          <p:cNvSpPr>
            <a:spLocks noGrp="1"/>
          </p:cNvSpPr>
          <p:nvPr>
            <p:ph type="title" idx="4294967295"/>
          </p:nvPr>
        </p:nvSpPr>
        <p:spPr>
          <a:xfrm>
            <a:off x="1663832" y="86938"/>
            <a:ext cx="9170750" cy="1090395"/>
          </a:xfrm>
        </p:spPr>
        <p:txBody>
          <a:bodyPr/>
          <a:lstStyle/>
          <a:p>
            <a:r>
              <a:rPr lang="en-GB" dirty="0"/>
              <a:t>Inside the ALTITUDE Charter</a:t>
            </a:r>
          </a:p>
        </p:txBody>
      </p:sp>
      <p:sp>
        <p:nvSpPr>
          <p:cNvPr id="16" name="TextBox 15">
            <a:extLst>
              <a:ext uri="{FF2B5EF4-FFF2-40B4-BE49-F238E27FC236}">
                <a16:creationId xmlns:a16="http://schemas.microsoft.com/office/drawing/2014/main" id="{4D98A34E-2335-9687-5239-123C51D7D830}"/>
              </a:ext>
            </a:extLst>
          </p:cNvPr>
          <p:cNvSpPr txBox="1"/>
          <p:nvPr/>
        </p:nvSpPr>
        <p:spPr>
          <a:xfrm>
            <a:off x="375083" y="2098465"/>
            <a:ext cx="5598329" cy="923330"/>
          </a:xfrm>
          <a:prstGeom prst="rect">
            <a:avLst/>
          </a:prstGeom>
          <a:solidFill>
            <a:srgbClr val="F0F0F0"/>
          </a:solidFill>
          <a:ln>
            <a:solidFill>
              <a:srgbClr val="00204D"/>
            </a:solidFill>
          </a:ln>
        </p:spPr>
        <p:txBody>
          <a:bodyPr wrap="square" rtlCol="0">
            <a:spAutoFit/>
          </a:bodyPr>
          <a:lstStyle/>
          <a:p>
            <a:r>
              <a:rPr lang="en-GB" b="1" dirty="0">
                <a:solidFill>
                  <a:schemeClr val="accent1">
                    <a:lumMod val="50000"/>
                  </a:schemeClr>
                </a:solidFill>
              </a:rPr>
              <a:t>Implementation </a:t>
            </a:r>
          </a:p>
          <a:p>
            <a:r>
              <a:rPr lang="en-GB" b="1" dirty="0">
                <a:solidFill>
                  <a:schemeClr val="accent1">
                    <a:lumMod val="50000"/>
                  </a:schemeClr>
                </a:solidFill>
              </a:rPr>
              <a:t>Committee/ </a:t>
            </a:r>
          </a:p>
          <a:p>
            <a:r>
              <a:rPr lang="en-GB" b="1" dirty="0">
                <a:solidFill>
                  <a:schemeClr val="accent1">
                    <a:lumMod val="50000"/>
                  </a:schemeClr>
                </a:solidFill>
              </a:rPr>
              <a:t>Working Group</a:t>
            </a:r>
          </a:p>
        </p:txBody>
      </p:sp>
      <p:sp>
        <p:nvSpPr>
          <p:cNvPr id="21" name="Oval 20">
            <a:extLst>
              <a:ext uri="{FF2B5EF4-FFF2-40B4-BE49-F238E27FC236}">
                <a16:creationId xmlns:a16="http://schemas.microsoft.com/office/drawing/2014/main" id="{FDB1AF03-76E1-7FF7-606E-A70F1DD8D6CC}"/>
              </a:ext>
            </a:extLst>
          </p:cNvPr>
          <p:cNvSpPr/>
          <p:nvPr/>
        </p:nvSpPr>
        <p:spPr>
          <a:xfrm>
            <a:off x="8223434" y="1395124"/>
            <a:ext cx="2321082" cy="2321082"/>
          </a:xfrm>
          <a:prstGeom prst="ellipse">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Develop Strategic Enablers Over Time</a:t>
            </a:r>
          </a:p>
        </p:txBody>
      </p:sp>
      <p:cxnSp>
        <p:nvCxnSpPr>
          <p:cNvPr id="11" name="Straight Connector 10">
            <a:extLst>
              <a:ext uri="{FF2B5EF4-FFF2-40B4-BE49-F238E27FC236}">
                <a16:creationId xmlns:a16="http://schemas.microsoft.com/office/drawing/2014/main" id="{DF9E5EBF-875C-E993-754F-83FAD01A558C}"/>
              </a:ext>
              <a:ext uri="{C183D7F6-B498-43B3-948B-1728B52AA6E4}">
                <adec:decorative xmlns:adec="http://schemas.microsoft.com/office/drawing/2017/decorative" val="1"/>
              </a:ext>
            </a:extLst>
          </p:cNvPr>
          <p:cNvCxnSpPr>
            <a:cxnSpLocks/>
          </p:cNvCxnSpPr>
          <p:nvPr/>
        </p:nvCxnSpPr>
        <p:spPr>
          <a:xfrm>
            <a:off x="2231838" y="4177300"/>
            <a:ext cx="0" cy="1085886"/>
          </a:xfrm>
          <a:prstGeom prst="line">
            <a:avLst/>
          </a:prstGeom>
          <a:ln w="28575">
            <a:solidFill>
              <a:srgbClr val="38BFD8"/>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974644C-429F-8E98-BCE2-2A2A38E308E5}"/>
              </a:ext>
              <a:ext uri="{C183D7F6-B498-43B3-948B-1728B52AA6E4}">
                <adec:decorative xmlns:adec="http://schemas.microsoft.com/office/drawing/2017/decorative" val="1"/>
              </a:ext>
            </a:extLst>
          </p:cNvPr>
          <p:cNvCxnSpPr>
            <a:cxnSpLocks/>
          </p:cNvCxnSpPr>
          <p:nvPr/>
        </p:nvCxnSpPr>
        <p:spPr>
          <a:xfrm>
            <a:off x="3424473" y="4177300"/>
            <a:ext cx="0" cy="1085886"/>
          </a:xfrm>
          <a:prstGeom prst="line">
            <a:avLst/>
          </a:prstGeom>
          <a:ln w="28575">
            <a:solidFill>
              <a:srgbClr val="F05C64"/>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198127C-7EEE-7C10-75E4-EA39CF9F793C}"/>
              </a:ext>
              <a:ext uri="{C183D7F6-B498-43B3-948B-1728B52AA6E4}">
                <adec:decorative xmlns:adec="http://schemas.microsoft.com/office/drawing/2017/decorative" val="1"/>
              </a:ext>
            </a:extLst>
          </p:cNvPr>
          <p:cNvCxnSpPr>
            <a:cxnSpLocks/>
          </p:cNvCxnSpPr>
          <p:nvPr/>
        </p:nvCxnSpPr>
        <p:spPr>
          <a:xfrm>
            <a:off x="4565376" y="4177300"/>
            <a:ext cx="0" cy="1085886"/>
          </a:xfrm>
          <a:prstGeom prst="line">
            <a:avLst/>
          </a:prstGeom>
          <a:ln w="28575">
            <a:solidFill>
              <a:srgbClr val="F9A02F"/>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ED61DE8-F8BF-5D7B-EE46-D0AC6713DD66}"/>
              </a:ext>
              <a:ext uri="{C183D7F6-B498-43B3-948B-1728B52AA6E4}">
                <adec:decorative xmlns:adec="http://schemas.microsoft.com/office/drawing/2017/decorative" val="1"/>
              </a:ext>
            </a:extLst>
          </p:cNvPr>
          <p:cNvCxnSpPr>
            <a:cxnSpLocks/>
          </p:cNvCxnSpPr>
          <p:nvPr/>
        </p:nvCxnSpPr>
        <p:spPr>
          <a:xfrm>
            <a:off x="5712397" y="4177300"/>
            <a:ext cx="19049" cy="1085886"/>
          </a:xfrm>
          <a:prstGeom prst="line">
            <a:avLst/>
          </a:prstGeom>
          <a:ln w="28575">
            <a:solidFill>
              <a:srgbClr val="7660BD"/>
            </a:solidFill>
            <a:prstDash val="sysDas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6E2E3C83-FF11-672A-C2E8-5502F26B87BF}"/>
              </a:ext>
            </a:extLst>
          </p:cNvPr>
          <p:cNvSpPr txBox="1"/>
          <p:nvPr/>
        </p:nvSpPr>
        <p:spPr>
          <a:xfrm>
            <a:off x="1682992" y="4805235"/>
            <a:ext cx="4639811" cy="369332"/>
          </a:xfrm>
          <a:prstGeom prst="rect">
            <a:avLst/>
          </a:prstGeom>
          <a:solidFill>
            <a:schemeClr val="bg1"/>
          </a:solidFill>
          <a:ln>
            <a:solidFill>
              <a:schemeClr val="accent1"/>
            </a:solidFill>
          </a:ln>
        </p:spPr>
        <p:txBody>
          <a:bodyPr wrap="square" rtlCol="0">
            <a:spAutoFit/>
          </a:bodyPr>
          <a:lstStyle/>
          <a:p>
            <a:pPr algn="ctr"/>
            <a:r>
              <a:rPr lang="en-GB" dirty="0">
                <a:solidFill>
                  <a:schemeClr val="accent1">
                    <a:lumMod val="50000"/>
                  </a:schemeClr>
                </a:solidFill>
              </a:rPr>
              <a:t>Advance Pillar-Based Goals and Related Actions</a:t>
            </a:r>
          </a:p>
        </p:txBody>
      </p:sp>
      <p:graphicFrame>
        <p:nvGraphicFramePr>
          <p:cNvPr id="3" name="Table 2" descr="The 4 Pillars">
            <a:extLst>
              <a:ext uri="{FF2B5EF4-FFF2-40B4-BE49-F238E27FC236}">
                <a16:creationId xmlns:a16="http://schemas.microsoft.com/office/drawing/2014/main" id="{EBAA85DB-658C-BB48-EFA2-82FD7C04DB59}"/>
              </a:ext>
            </a:extLst>
          </p:cNvPr>
          <p:cNvGraphicFramePr>
            <a:graphicFrameLocks noGrp="1"/>
          </p:cNvGraphicFramePr>
          <p:nvPr>
            <p:extLst>
              <p:ext uri="{D42A27DB-BD31-4B8C-83A1-F6EECF244321}">
                <p14:modId xmlns:p14="http://schemas.microsoft.com/office/powerpoint/2010/main" val="1925082986"/>
              </p:ext>
            </p:extLst>
          </p:nvPr>
        </p:nvGraphicFramePr>
        <p:xfrm>
          <a:off x="1663832" y="5263186"/>
          <a:ext cx="4639812" cy="1085886"/>
        </p:xfrm>
        <a:graphic>
          <a:graphicData uri="http://schemas.openxmlformats.org/drawingml/2006/table">
            <a:tbl>
              <a:tblPr firstRow="1"/>
              <a:tblGrid>
                <a:gridCol w="1159953">
                  <a:extLst>
                    <a:ext uri="{9D8B030D-6E8A-4147-A177-3AD203B41FA5}">
                      <a16:colId xmlns:a16="http://schemas.microsoft.com/office/drawing/2014/main" val="672689762"/>
                    </a:ext>
                  </a:extLst>
                </a:gridCol>
                <a:gridCol w="1159953">
                  <a:extLst>
                    <a:ext uri="{9D8B030D-6E8A-4147-A177-3AD203B41FA5}">
                      <a16:colId xmlns:a16="http://schemas.microsoft.com/office/drawing/2014/main" val="139643755"/>
                    </a:ext>
                  </a:extLst>
                </a:gridCol>
                <a:gridCol w="1159953">
                  <a:extLst>
                    <a:ext uri="{9D8B030D-6E8A-4147-A177-3AD203B41FA5}">
                      <a16:colId xmlns:a16="http://schemas.microsoft.com/office/drawing/2014/main" val="292371680"/>
                    </a:ext>
                  </a:extLst>
                </a:gridCol>
                <a:gridCol w="1159953">
                  <a:extLst>
                    <a:ext uri="{9D8B030D-6E8A-4147-A177-3AD203B41FA5}">
                      <a16:colId xmlns:a16="http://schemas.microsoft.com/office/drawing/2014/main" val="2716324868"/>
                    </a:ext>
                  </a:extLst>
                </a:gridCol>
              </a:tblGrid>
              <a:tr h="1085886">
                <a:tc>
                  <a:txBody>
                    <a:bodyPr/>
                    <a:lstStyle/>
                    <a:p>
                      <a:pPr algn="ctr" fontAlgn="ctr"/>
                      <a:r>
                        <a:rPr lang="en-GB" sz="1600" b="1" i="0" u="none" strike="noStrike" dirty="0">
                          <a:solidFill>
                            <a:srgbClr val="262626"/>
                          </a:solidFill>
                          <a:effectLst/>
                          <a:latin typeface="Calibri" panose="020F0502020204030204" pitchFamily="34" charset="0"/>
                        </a:rPr>
                        <a:t>Learning, Teaching, &amp; Assessment</a:t>
                      </a:r>
                    </a:p>
                  </a:txBody>
                  <a:tcPr marL="65591" marR="7287" marT="7287" marB="0" anchor="ctr">
                    <a:lnL>
                      <a:noFill/>
                    </a:lnL>
                    <a:lnR>
                      <a:noFill/>
                    </a:lnR>
                    <a:lnT>
                      <a:noFill/>
                    </a:lnT>
                    <a:lnB w="6350" cap="flat" cmpd="sng" algn="ctr">
                      <a:noFill/>
                      <a:prstDash val="solid"/>
                      <a:round/>
                      <a:headEnd type="none" w="med" len="med"/>
                      <a:tailEnd type="none" w="med" len="med"/>
                    </a:lnB>
                    <a:solidFill>
                      <a:srgbClr val="38BFD8"/>
                    </a:solidFill>
                  </a:tcPr>
                </a:tc>
                <a:tc>
                  <a:txBody>
                    <a:bodyPr/>
                    <a:lstStyle/>
                    <a:p>
                      <a:pPr algn="ctr" fontAlgn="ctr"/>
                      <a:r>
                        <a:rPr lang="en-GB" sz="1600" b="1" i="0" u="none" strike="noStrike" dirty="0">
                          <a:solidFill>
                            <a:srgbClr val="262626"/>
                          </a:solidFill>
                          <a:effectLst/>
                          <a:latin typeface="Calibri" panose="020F0502020204030204" pitchFamily="34" charset="0"/>
                        </a:rPr>
                        <a:t>Supports, Services &amp; Social Engagement</a:t>
                      </a:r>
                    </a:p>
                  </a:txBody>
                  <a:tcPr marL="65591" marR="7287" marT="7287" marB="0" anchor="ctr">
                    <a:lnL>
                      <a:noFill/>
                    </a:lnL>
                    <a:lnR>
                      <a:noFill/>
                    </a:lnR>
                    <a:lnT>
                      <a:noFill/>
                    </a:lnT>
                    <a:lnB>
                      <a:noFill/>
                    </a:lnB>
                    <a:solidFill>
                      <a:srgbClr val="F05C64"/>
                    </a:solidFill>
                  </a:tcPr>
                </a:tc>
                <a:tc>
                  <a:txBody>
                    <a:bodyPr/>
                    <a:lstStyle/>
                    <a:p>
                      <a:pPr algn="ctr" fontAlgn="ctr"/>
                      <a:r>
                        <a:rPr lang="en-GB" sz="1600" b="1" i="0" u="none" strike="noStrike" dirty="0">
                          <a:solidFill>
                            <a:srgbClr val="262626"/>
                          </a:solidFill>
                          <a:effectLst/>
                          <a:latin typeface="Calibri" panose="020F0502020204030204" pitchFamily="34" charset="0"/>
                        </a:rPr>
                        <a:t>Physical Environment</a:t>
                      </a:r>
                    </a:p>
                  </a:txBody>
                  <a:tcPr marL="65591" marR="7287" marT="7287" marB="0" anchor="ctr">
                    <a:lnL>
                      <a:noFill/>
                    </a:lnL>
                    <a:lnR>
                      <a:noFill/>
                    </a:lnR>
                    <a:lnT>
                      <a:noFill/>
                    </a:lnT>
                    <a:lnB w="6350" cap="flat" cmpd="sng" algn="ctr">
                      <a:noFill/>
                      <a:prstDash val="solid"/>
                      <a:round/>
                      <a:headEnd type="none" w="med" len="med"/>
                      <a:tailEnd type="none" w="med" len="med"/>
                    </a:lnB>
                    <a:solidFill>
                      <a:srgbClr val="F9A02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600" b="1" i="0" u="none" strike="noStrike" dirty="0">
                          <a:solidFill>
                            <a:srgbClr val="262626"/>
                          </a:solidFill>
                          <a:effectLst/>
                          <a:latin typeface="Calibri" panose="020F0502020204030204" pitchFamily="34" charset="0"/>
                        </a:rPr>
                        <a:t>Digital Environment</a:t>
                      </a:r>
                    </a:p>
                  </a:txBody>
                  <a:tcPr marL="65591" marR="7287" marT="7287" marB="0" anchor="ctr">
                    <a:lnL>
                      <a:noFill/>
                    </a:lnL>
                    <a:lnR>
                      <a:noFill/>
                    </a:lnR>
                    <a:lnT>
                      <a:noFill/>
                    </a:lnT>
                    <a:lnB w="6350" cap="flat" cmpd="sng" algn="ctr">
                      <a:noFill/>
                      <a:prstDash val="solid"/>
                      <a:round/>
                      <a:headEnd type="none" w="med" len="med"/>
                      <a:tailEnd type="none" w="med" len="med"/>
                    </a:lnB>
                    <a:solidFill>
                      <a:srgbClr val="9E89E1"/>
                    </a:solidFill>
                  </a:tcPr>
                </a:tc>
                <a:extLst>
                  <a:ext uri="{0D108BD9-81ED-4DB2-BD59-A6C34878D82A}">
                    <a16:rowId xmlns:a16="http://schemas.microsoft.com/office/drawing/2014/main" val="2966637412"/>
                  </a:ext>
                </a:extLst>
              </a:tr>
            </a:tbl>
          </a:graphicData>
        </a:graphic>
      </p:graphicFrame>
      <p:sp>
        <p:nvSpPr>
          <p:cNvPr id="6" name="Arrow: Down 5">
            <a:extLst>
              <a:ext uri="{FF2B5EF4-FFF2-40B4-BE49-F238E27FC236}">
                <a16:creationId xmlns:a16="http://schemas.microsoft.com/office/drawing/2014/main" id="{D682C78B-2349-151B-9FD0-3233236834C6}"/>
              </a:ext>
              <a:ext uri="{C183D7F6-B498-43B3-948B-1728B52AA6E4}">
                <adec:decorative xmlns:adec="http://schemas.microsoft.com/office/drawing/2017/decorative" val="1"/>
              </a:ext>
            </a:extLst>
          </p:cNvPr>
          <p:cNvSpPr/>
          <p:nvPr/>
        </p:nvSpPr>
        <p:spPr>
          <a:xfrm>
            <a:off x="2103250" y="6302048"/>
            <a:ext cx="257175" cy="295275"/>
          </a:xfrm>
          <a:prstGeom prst="downArrow">
            <a:avLst/>
          </a:prstGeom>
          <a:solidFill>
            <a:srgbClr val="38BFD8"/>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Arrow: Down 6">
            <a:extLst>
              <a:ext uri="{FF2B5EF4-FFF2-40B4-BE49-F238E27FC236}">
                <a16:creationId xmlns:a16="http://schemas.microsoft.com/office/drawing/2014/main" id="{F187E1DB-CF6C-221F-E9FA-07C06E952C21}"/>
              </a:ext>
              <a:ext uri="{C183D7F6-B498-43B3-948B-1728B52AA6E4}">
                <adec:decorative xmlns:adec="http://schemas.microsoft.com/office/drawing/2017/decorative" val="1"/>
              </a:ext>
            </a:extLst>
          </p:cNvPr>
          <p:cNvSpPr/>
          <p:nvPr/>
        </p:nvSpPr>
        <p:spPr>
          <a:xfrm>
            <a:off x="3295885" y="6327082"/>
            <a:ext cx="257175" cy="295275"/>
          </a:xfrm>
          <a:prstGeom prst="downArrow">
            <a:avLst/>
          </a:prstGeom>
          <a:solidFill>
            <a:srgbClr val="F05C64"/>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Arrow: Down 7">
            <a:extLst>
              <a:ext uri="{FF2B5EF4-FFF2-40B4-BE49-F238E27FC236}">
                <a16:creationId xmlns:a16="http://schemas.microsoft.com/office/drawing/2014/main" id="{E5259DE1-0221-D2B5-C5FC-5A5EBF853D94}"/>
              </a:ext>
              <a:ext uri="{C183D7F6-B498-43B3-948B-1728B52AA6E4}">
                <adec:decorative xmlns:adec="http://schemas.microsoft.com/office/drawing/2017/decorative" val="1"/>
              </a:ext>
            </a:extLst>
          </p:cNvPr>
          <p:cNvSpPr/>
          <p:nvPr/>
        </p:nvSpPr>
        <p:spPr>
          <a:xfrm>
            <a:off x="4436788" y="6316333"/>
            <a:ext cx="257175" cy="295275"/>
          </a:xfrm>
          <a:prstGeom prst="downArrow">
            <a:avLst/>
          </a:prstGeom>
          <a:solidFill>
            <a:srgbClr val="F9A02F"/>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Arrow: Down 9">
            <a:extLst>
              <a:ext uri="{FF2B5EF4-FFF2-40B4-BE49-F238E27FC236}">
                <a16:creationId xmlns:a16="http://schemas.microsoft.com/office/drawing/2014/main" id="{55377C3F-736B-26AD-4C7A-86DCD3949720}"/>
              </a:ext>
              <a:ext uri="{C183D7F6-B498-43B3-948B-1728B52AA6E4}">
                <adec:decorative xmlns:adec="http://schemas.microsoft.com/office/drawing/2017/decorative" val="1"/>
              </a:ext>
            </a:extLst>
          </p:cNvPr>
          <p:cNvSpPr/>
          <p:nvPr/>
        </p:nvSpPr>
        <p:spPr>
          <a:xfrm>
            <a:off x="5645368" y="6294362"/>
            <a:ext cx="257175" cy="295275"/>
          </a:xfrm>
          <a:prstGeom prst="downArrow">
            <a:avLst/>
          </a:prstGeom>
          <a:solidFill>
            <a:srgbClr val="9E89E1"/>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Arrow: Down 26">
            <a:extLst>
              <a:ext uri="{FF2B5EF4-FFF2-40B4-BE49-F238E27FC236}">
                <a16:creationId xmlns:a16="http://schemas.microsoft.com/office/drawing/2014/main" id="{ECB05EEA-649A-9926-7DDC-3086733E9DAA}"/>
              </a:ext>
              <a:ext uri="{C183D7F6-B498-43B3-948B-1728B52AA6E4}">
                <adec:decorative xmlns:adec="http://schemas.microsoft.com/office/drawing/2017/decorative" val="1"/>
              </a:ext>
            </a:extLst>
          </p:cNvPr>
          <p:cNvSpPr/>
          <p:nvPr/>
        </p:nvSpPr>
        <p:spPr>
          <a:xfrm>
            <a:off x="2103250" y="4292169"/>
            <a:ext cx="257175" cy="295275"/>
          </a:xfrm>
          <a:prstGeom prst="downArrow">
            <a:avLst/>
          </a:prstGeom>
          <a:solidFill>
            <a:srgbClr val="38BFD8"/>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8" name="Arrow: Down 27">
            <a:extLst>
              <a:ext uri="{FF2B5EF4-FFF2-40B4-BE49-F238E27FC236}">
                <a16:creationId xmlns:a16="http://schemas.microsoft.com/office/drawing/2014/main" id="{76D464BC-F0DD-0376-27C7-E2BD80FF0153}"/>
              </a:ext>
              <a:ext uri="{C183D7F6-B498-43B3-948B-1728B52AA6E4}">
                <adec:decorative xmlns:adec="http://schemas.microsoft.com/office/drawing/2017/decorative" val="1"/>
              </a:ext>
            </a:extLst>
          </p:cNvPr>
          <p:cNvSpPr/>
          <p:nvPr/>
        </p:nvSpPr>
        <p:spPr>
          <a:xfrm>
            <a:off x="3295885" y="4317203"/>
            <a:ext cx="257175" cy="295275"/>
          </a:xfrm>
          <a:prstGeom prst="downArrow">
            <a:avLst/>
          </a:prstGeom>
          <a:solidFill>
            <a:srgbClr val="F05C64"/>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Arrow: Down 28">
            <a:extLst>
              <a:ext uri="{FF2B5EF4-FFF2-40B4-BE49-F238E27FC236}">
                <a16:creationId xmlns:a16="http://schemas.microsoft.com/office/drawing/2014/main" id="{F150B2A5-D2C0-D270-21A7-0B7A0D89E6F2}"/>
              </a:ext>
              <a:ext uri="{C183D7F6-B498-43B3-948B-1728B52AA6E4}">
                <adec:decorative xmlns:adec="http://schemas.microsoft.com/office/drawing/2017/decorative" val="1"/>
              </a:ext>
            </a:extLst>
          </p:cNvPr>
          <p:cNvSpPr/>
          <p:nvPr/>
        </p:nvSpPr>
        <p:spPr>
          <a:xfrm>
            <a:off x="4446413" y="4306454"/>
            <a:ext cx="257175" cy="295275"/>
          </a:xfrm>
          <a:prstGeom prst="downArrow">
            <a:avLst/>
          </a:prstGeom>
          <a:solidFill>
            <a:srgbClr val="F9A02F"/>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0" name="Arrow: Down 29">
            <a:extLst>
              <a:ext uri="{FF2B5EF4-FFF2-40B4-BE49-F238E27FC236}">
                <a16:creationId xmlns:a16="http://schemas.microsoft.com/office/drawing/2014/main" id="{654E9327-7434-4800-702A-084D52789C06}"/>
              </a:ext>
              <a:ext uri="{C183D7F6-B498-43B3-948B-1728B52AA6E4}">
                <adec:decorative xmlns:adec="http://schemas.microsoft.com/office/drawing/2017/decorative" val="1"/>
              </a:ext>
            </a:extLst>
          </p:cNvPr>
          <p:cNvSpPr/>
          <p:nvPr/>
        </p:nvSpPr>
        <p:spPr>
          <a:xfrm>
            <a:off x="5602836" y="4284483"/>
            <a:ext cx="257175" cy="295275"/>
          </a:xfrm>
          <a:prstGeom prst="downArrow">
            <a:avLst/>
          </a:prstGeom>
          <a:solidFill>
            <a:srgbClr val="9E89E1"/>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779" name="Straight Arrow Connector 1778">
            <a:extLst>
              <a:ext uri="{FF2B5EF4-FFF2-40B4-BE49-F238E27FC236}">
                <a16:creationId xmlns:a16="http://schemas.microsoft.com/office/drawing/2014/main" id="{07DDF5CF-6894-A45B-35FF-744A0BF40411}"/>
              </a:ext>
              <a:ext uri="{C183D7F6-B498-43B3-948B-1728B52AA6E4}">
                <adec:decorative xmlns:adec="http://schemas.microsoft.com/office/drawing/2017/decorative" val="1"/>
              </a:ext>
            </a:extLst>
          </p:cNvPr>
          <p:cNvCxnSpPr/>
          <p:nvPr/>
        </p:nvCxnSpPr>
        <p:spPr>
          <a:xfrm flipV="1">
            <a:off x="6441690" y="2555665"/>
            <a:ext cx="1724025" cy="9525"/>
          </a:xfrm>
          <a:prstGeom prst="straightConnector1">
            <a:avLst/>
          </a:prstGeom>
          <a:ln w="28575">
            <a:solidFill>
              <a:schemeClr val="accent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778" name="Isosceles Triangle 1777">
            <a:extLst>
              <a:ext uri="{FF2B5EF4-FFF2-40B4-BE49-F238E27FC236}">
                <a16:creationId xmlns:a16="http://schemas.microsoft.com/office/drawing/2014/main" id="{E5F8A411-2EF4-8AD7-35F7-A5965F581AD0}"/>
              </a:ext>
              <a:ext uri="{C183D7F6-B498-43B3-948B-1728B52AA6E4}">
                <adec:decorative xmlns:adec="http://schemas.microsoft.com/office/drawing/2017/decorative" val="1"/>
              </a:ext>
            </a:extLst>
          </p:cNvPr>
          <p:cNvSpPr/>
          <p:nvPr/>
        </p:nvSpPr>
        <p:spPr>
          <a:xfrm rot="5400000">
            <a:off x="5687665" y="2358797"/>
            <a:ext cx="979522" cy="427948"/>
          </a:xfrm>
          <a:prstGeom prst="triangle">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4" name="Isosceles Triangle 33">
            <a:extLst>
              <a:ext uri="{FF2B5EF4-FFF2-40B4-BE49-F238E27FC236}">
                <a16:creationId xmlns:a16="http://schemas.microsoft.com/office/drawing/2014/main" id="{48D49333-1B6C-0DA0-519B-AF0CD2F7B62F}"/>
              </a:ext>
              <a:ext uri="{C183D7F6-B498-43B3-948B-1728B52AA6E4}">
                <adec:decorative xmlns:adec="http://schemas.microsoft.com/office/drawing/2017/decorative" val="1"/>
              </a:ext>
            </a:extLst>
          </p:cNvPr>
          <p:cNvSpPr/>
          <p:nvPr/>
        </p:nvSpPr>
        <p:spPr>
          <a:xfrm rot="2700000">
            <a:off x="10144203" y="1530401"/>
            <a:ext cx="272902" cy="235260"/>
          </a:xfrm>
          <a:prstGeom prst="triangle">
            <a:avLst/>
          </a:prstGeom>
          <a:solidFill>
            <a:srgbClr val="F05C6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Isosceles Triangle 34">
            <a:extLst>
              <a:ext uri="{FF2B5EF4-FFF2-40B4-BE49-F238E27FC236}">
                <a16:creationId xmlns:a16="http://schemas.microsoft.com/office/drawing/2014/main" id="{C6D434BF-CDEF-CB9D-19E5-25785473EDF9}"/>
              </a:ext>
              <a:ext uri="{C183D7F6-B498-43B3-948B-1728B52AA6E4}">
                <adec:decorative xmlns:adec="http://schemas.microsoft.com/office/drawing/2017/decorative" val="1"/>
              </a:ext>
            </a:extLst>
          </p:cNvPr>
          <p:cNvSpPr/>
          <p:nvPr/>
        </p:nvSpPr>
        <p:spPr>
          <a:xfrm rot="5400000">
            <a:off x="10558652" y="2438035"/>
            <a:ext cx="272902" cy="235260"/>
          </a:xfrm>
          <a:prstGeom prst="triangle">
            <a:avLst/>
          </a:prstGeom>
          <a:solidFill>
            <a:srgbClr val="F9A02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Isosceles Triangle 35">
            <a:extLst>
              <a:ext uri="{FF2B5EF4-FFF2-40B4-BE49-F238E27FC236}">
                <a16:creationId xmlns:a16="http://schemas.microsoft.com/office/drawing/2014/main" id="{E4C42F4C-610A-168B-1397-59E812343DEF}"/>
              </a:ext>
              <a:ext uri="{C183D7F6-B498-43B3-948B-1728B52AA6E4}">
                <adec:decorative xmlns:adec="http://schemas.microsoft.com/office/drawing/2017/decorative" val="1"/>
              </a:ext>
            </a:extLst>
          </p:cNvPr>
          <p:cNvSpPr/>
          <p:nvPr/>
        </p:nvSpPr>
        <p:spPr>
          <a:xfrm rot="8100000">
            <a:off x="10193651" y="3329830"/>
            <a:ext cx="272902" cy="235260"/>
          </a:xfrm>
          <a:prstGeom prst="triangle">
            <a:avLst/>
          </a:prstGeom>
          <a:solidFill>
            <a:srgbClr val="9E89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2" name="Group 41">
            <a:extLst>
              <a:ext uri="{FF2B5EF4-FFF2-40B4-BE49-F238E27FC236}">
                <a16:creationId xmlns:a16="http://schemas.microsoft.com/office/drawing/2014/main" id="{694C8AA7-C1C2-A8CC-EEDE-6C56980AA324}"/>
              </a:ext>
              <a:ext uri="{C183D7F6-B498-43B3-948B-1728B52AA6E4}">
                <adec:decorative xmlns:adec="http://schemas.microsoft.com/office/drawing/2017/decorative" val="1"/>
              </a:ext>
            </a:extLst>
          </p:cNvPr>
          <p:cNvGrpSpPr/>
          <p:nvPr/>
        </p:nvGrpSpPr>
        <p:grpSpPr>
          <a:xfrm rot="10800000">
            <a:off x="7974829" y="1573600"/>
            <a:ext cx="1565209" cy="2398297"/>
            <a:chOff x="8789749" y="2175422"/>
            <a:chExt cx="1565209" cy="2398297"/>
          </a:xfrm>
        </p:grpSpPr>
        <p:sp>
          <p:nvSpPr>
            <p:cNvPr id="38" name="Isosceles Triangle 37">
              <a:extLst>
                <a:ext uri="{FF2B5EF4-FFF2-40B4-BE49-F238E27FC236}">
                  <a16:creationId xmlns:a16="http://schemas.microsoft.com/office/drawing/2014/main" id="{442185F4-DF2C-AEAA-1BFA-3E24D70FE4C2}"/>
                </a:ext>
                <a:ext uri="{C183D7F6-B498-43B3-948B-1728B52AA6E4}">
                  <adec:decorative xmlns:adec="http://schemas.microsoft.com/office/drawing/2017/decorative" val="1"/>
                </a:ext>
              </a:extLst>
            </p:cNvPr>
            <p:cNvSpPr/>
            <p:nvPr/>
          </p:nvSpPr>
          <p:spPr>
            <a:xfrm>
              <a:off x="8789749" y="2175422"/>
              <a:ext cx="272902" cy="235260"/>
            </a:xfrm>
            <a:prstGeom prst="triangle">
              <a:avLst/>
            </a:prstGeom>
            <a:solidFill>
              <a:srgbClr val="38BF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Isosceles Triangle 38">
              <a:extLst>
                <a:ext uri="{FF2B5EF4-FFF2-40B4-BE49-F238E27FC236}">
                  <a16:creationId xmlns:a16="http://schemas.microsoft.com/office/drawing/2014/main" id="{411F69AE-9866-3E78-A889-B1DE125D6DC4}"/>
                </a:ext>
                <a:ext uri="{C183D7F6-B498-43B3-948B-1728B52AA6E4}">
                  <adec:decorative xmlns:adec="http://schemas.microsoft.com/office/drawing/2017/decorative" val="1"/>
                </a:ext>
              </a:extLst>
            </p:cNvPr>
            <p:cNvSpPr/>
            <p:nvPr/>
          </p:nvSpPr>
          <p:spPr>
            <a:xfrm rot="2700000">
              <a:off x="9686428" y="2539030"/>
              <a:ext cx="272902" cy="235260"/>
            </a:xfrm>
            <a:prstGeom prst="triangle">
              <a:avLst/>
            </a:prstGeom>
            <a:solidFill>
              <a:srgbClr val="F05C6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Isosceles Triangle 39">
              <a:extLst>
                <a:ext uri="{FF2B5EF4-FFF2-40B4-BE49-F238E27FC236}">
                  <a16:creationId xmlns:a16="http://schemas.microsoft.com/office/drawing/2014/main" id="{067774AF-95D1-7DF6-989A-E41306EA0DAF}"/>
                </a:ext>
                <a:ext uri="{C183D7F6-B498-43B3-948B-1728B52AA6E4}">
                  <adec:decorative xmlns:adec="http://schemas.microsoft.com/office/drawing/2017/decorative" val="1"/>
                </a:ext>
              </a:extLst>
            </p:cNvPr>
            <p:cNvSpPr/>
            <p:nvPr/>
          </p:nvSpPr>
          <p:spPr>
            <a:xfrm rot="5400000">
              <a:off x="10100877" y="3446664"/>
              <a:ext cx="272902" cy="235260"/>
            </a:xfrm>
            <a:prstGeom prst="triangle">
              <a:avLst/>
            </a:prstGeom>
            <a:solidFill>
              <a:srgbClr val="F9A02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Isosceles Triangle 40">
              <a:extLst>
                <a:ext uri="{FF2B5EF4-FFF2-40B4-BE49-F238E27FC236}">
                  <a16:creationId xmlns:a16="http://schemas.microsoft.com/office/drawing/2014/main" id="{33B8123A-6348-9DF6-D0C1-AA12EA7481A7}"/>
                </a:ext>
                <a:ext uri="{C183D7F6-B498-43B3-948B-1728B52AA6E4}">
                  <adec:decorative xmlns:adec="http://schemas.microsoft.com/office/drawing/2017/decorative" val="1"/>
                </a:ext>
              </a:extLst>
            </p:cNvPr>
            <p:cNvSpPr/>
            <p:nvPr/>
          </p:nvSpPr>
          <p:spPr>
            <a:xfrm rot="8100000">
              <a:off x="9735876" y="4338459"/>
              <a:ext cx="272902" cy="235260"/>
            </a:xfrm>
            <a:prstGeom prst="triangle">
              <a:avLst/>
            </a:prstGeom>
            <a:solidFill>
              <a:srgbClr val="9E89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 name="Rectangle 4">
            <a:extLst>
              <a:ext uri="{FF2B5EF4-FFF2-40B4-BE49-F238E27FC236}">
                <a16:creationId xmlns:a16="http://schemas.microsoft.com/office/drawing/2014/main" id="{F1E372B2-EE9E-7962-B940-E6B1D21E5F08}"/>
              </a:ext>
              <a:ext uri="{C183D7F6-B498-43B3-948B-1728B52AA6E4}">
                <adec:decorative xmlns:adec="http://schemas.microsoft.com/office/drawing/2017/decorative" val="1"/>
              </a:ext>
            </a:extLst>
          </p:cNvPr>
          <p:cNvSpPr/>
          <p:nvPr/>
        </p:nvSpPr>
        <p:spPr>
          <a:xfrm>
            <a:off x="2115106" y="2098465"/>
            <a:ext cx="3858307" cy="947512"/>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ACFB2BF7-6FEC-99C7-D3D3-0761C5E27258}"/>
              </a:ext>
              <a:ext uri="{C183D7F6-B498-43B3-948B-1728B52AA6E4}">
                <adec:decorative xmlns:adec="http://schemas.microsoft.com/office/drawing/2017/decorative" val="1"/>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857504" y="1171751"/>
            <a:ext cx="4160284" cy="3005549"/>
          </a:xfrm>
          <a:prstGeom prst="rect">
            <a:avLst/>
          </a:prstGeom>
        </p:spPr>
      </p:pic>
      <p:sp>
        <p:nvSpPr>
          <p:cNvPr id="2" name="Isosceles Triangle 1">
            <a:extLst>
              <a:ext uri="{FF2B5EF4-FFF2-40B4-BE49-F238E27FC236}">
                <a16:creationId xmlns:a16="http://schemas.microsoft.com/office/drawing/2014/main" id="{026A8B75-D801-4355-EF69-DBFD091F6CA5}"/>
              </a:ext>
              <a:ext uri="{C183D7F6-B498-43B3-948B-1728B52AA6E4}">
                <adec:decorative xmlns:adec="http://schemas.microsoft.com/office/drawing/2017/decorative" val="1"/>
              </a:ext>
            </a:extLst>
          </p:cNvPr>
          <p:cNvSpPr/>
          <p:nvPr/>
        </p:nvSpPr>
        <p:spPr>
          <a:xfrm>
            <a:off x="9274068" y="1139433"/>
            <a:ext cx="272902" cy="235260"/>
          </a:xfrm>
          <a:prstGeom prst="triangle">
            <a:avLst/>
          </a:prstGeom>
          <a:solidFill>
            <a:srgbClr val="38BF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500607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 showing a range of roles within an institution that may sit on the key working group.">
            <a:extLst>
              <a:ext uri="{FF2B5EF4-FFF2-40B4-BE49-F238E27FC236}">
                <a16:creationId xmlns:a16="http://schemas.microsoft.com/office/drawing/2014/main" id="{4F74DDA8-9849-1E5D-43D9-6A2115A03D6D}"/>
              </a:ext>
            </a:extLst>
          </p:cNvPr>
          <p:cNvPicPr>
            <a:picLocks noChangeAspect="1"/>
          </p:cNvPicPr>
          <p:nvPr/>
        </p:nvPicPr>
        <p:blipFill>
          <a:blip r:embed="rId3"/>
          <a:stretch>
            <a:fillRect/>
          </a:stretch>
        </p:blipFill>
        <p:spPr>
          <a:xfrm>
            <a:off x="2114550" y="147637"/>
            <a:ext cx="7962900" cy="6562725"/>
          </a:xfrm>
          <a:prstGeom prst="rect">
            <a:avLst/>
          </a:prstGeom>
        </p:spPr>
      </p:pic>
      <p:sp>
        <p:nvSpPr>
          <p:cNvPr id="4" name="Title 3">
            <a:extLst>
              <a:ext uri="{FF2B5EF4-FFF2-40B4-BE49-F238E27FC236}">
                <a16:creationId xmlns:a16="http://schemas.microsoft.com/office/drawing/2014/main" id="{B73EF01D-D25B-71BF-B82F-F55B503B1CA0}"/>
              </a:ext>
            </a:extLst>
          </p:cNvPr>
          <p:cNvSpPr>
            <a:spLocks noGrp="1"/>
          </p:cNvSpPr>
          <p:nvPr>
            <p:ph type="title"/>
          </p:nvPr>
        </p:nvSpPr>
        <p:spPr>
          <a:xfrm>
            <a:off x="281608" y="147637"/>
            <a:ext cx="2988365" cy="1325563"/>
          </a:xfrm>
        </p:spPr>
        <p:txBody>
          <a:bodyPr>
            <a:noAutofit/>
          </a:bodyPr>
          <a:lstStyle/>
          <a:p>
            <a:r>
              <a:rPr lang="en-GB" sz="3600" dirty="0"/>
              <a:t>Working Group Makeup</a:t>
            </a:r>
          </a:p>
        </p:txBody>
      </p:sp>
    </p:spTree>
    <p:extLst>
      <p:ext uri="{BB962C8B-B14F-4D97-AF65-F5344CB8AC3E}">
        <p14:creationId xmlns:p14="http://schemas.microsoft.com/office/powerpoint/2010/main" val="2386374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76B82-9CB6-4077-1193-942512839C18}"/>
              </a:ext>
            </a:extLst>
          </p:cNvPr>
          <p:cNvSpPr>
            <a:spLocks noGrp="1"/>
          </p:cNvSpPr>
          <p:nvPr>
            <p:ph type="title"/>
          </p:nvPr>
        </p:nvSpPr>
        <p:spPr/>
        <p:txBody>
          <a:bodyPr/>
          <a:lstStyle/>
          <a:p>
            <a:r>
              <a:rPr lang="en-GB" dirty="0"/>
              <a:t>Key Points</a:t>
            </a:r>
          </a:p>
        </p:txBody>
      </p:sp>
      <p:sp>
        <p:nvSpPr>
          <p:cNvPr id="3" name="Content Placeholder 2">
            <a:extLst>
              <a:ext uri="{FF2B5EF4-FFF2-40B4-BE49-F238E27FC236}">
                <a16:creationId xmlns:a16="http://schemas.microsoft.com/office/drawing/2014/main" id="{B70840D1-8278-0C95-B039-7A3215D9030C}"/>
              </a:ext>
            </a:extLst>
          </p:cNvPr>
          <p:cNvSpPr>
            <a:spLocks noGrp="1"/>
          </p:cNvSpPr>
          <p:nvPr>
            <p:ph idx="1"/>
          </p:nvPr>
        </p:nvSpPr>
        <p:spPr>
          <a:xfrm>
            <a:off x="838200" y="1543523"/>
            <a:ext cx="7819417" cy="4351338"/>
          </a:xfrm>
        </p:spPr>
        <p:txBody>
          <a:bodyPr>
            <a:normAutofit lnSpcReduction="10000"/>
          </a:bodyPr>
          <a:lstStyle/>
          <a:p>
            <a:r>
              <a:rPr lang="en-GB" dirty="0"/>
              <a:t>By the sector, for the sector!</a:t>
            </a:r>
          </a:p>
          <a:p>
            <a:r>
              <a:rPr lang="en-GB" dirty="0"/>
              <a:t>Building on existing initiatives – greater coherence</a:t>
            </a:r>
          </a:p>
          <a:p>
            <a:r>
              <a:rPr lang="en-GB" dirty="0"/>
              <a:t>Iterative transformation over time – slow and steady progress.</a:t>
            </a:r>
          </a:p>
          <a:p>
            <a:r>
              <a:rPr lang="en-GB" dirty="0"/>
              <a:t>Not replacing existing frameworks – but strategically embedding them!</a:t>
            </a:r>
          </a:p>
          <a:p>
            <a:r>
              <a:rPr lang="en-GB" dirty="0"/>
              <a:t>Not creating a new function – collaboration between existing key functions on UD!</a:t>
            </a:r>
          </a:p>
          <a:p>
            <a:r>
              <a:rPr lang="en-GB" dirty="0"/>
              <a:t>Commitment to the journey, not the destination! Recognition of different stages of progress!</a:t>
            </a:r>
          </a:p>
        </p:txBody>
      </p:sp>
      <p:pic>
        <p:nvPicPr>
          <p:cNvPr id="5" name="Graphic 4" descr="Piano keys with solid fill">
            <a:extLst>
              <a:ext uri="{FF2B5EF4-FFF2-40B4-BE49-F238E27FC236}">
                <a16:creationId xmlns:a16="http://schemas.microsoft.com/office/drawing/2014/main" id="{731B64C7-3B0A-3637-FDA6-45BA270E16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121302" y="1202042"/>
            <a:ext cx="2921540" cy="2921540"/>
          </a:xfrm>
          <a:prstGeom prst="rect">
            <a:avLst/>
          </a:prstGeom>
        </p:spPr>
      </p:pic>
    </p:spTree>
    <p:extLst>
      <p:ext uri="{BB962C8B-B14F-4D97-AF65-F5344CB8AC3E}">
        <p14:creationId xmlns:p14="http://schemas.microsoft.com/office/powerpoint/2010/main" val="91158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0B996-0041-1665-A40C-7D18D308E11B}"/>
              </a:ext>
            </a:extLst>
          </p:cNvPr>
          <p:cNvSpPr>
            <a:spLocks noGrp="1"/>
          </p:cNvSpPr>
          <p:nvPr>
            <p:ph type="title"/>
          </p:nvPr>
        </p:nvSpPr>
        <p:spPr/>
        <p:txBody>
          <a:bodyPr/>
          <a:lstStyle/>
          <a:p>
            <a:r>
              <a:rPr lang="en-IE" dirty="0"/>
              <a:t>Questions?</a:t>
            </a:r>
          </a:p>
        </p:txBody>
      </p:sp>
      <p:sp>
        <p:nvSpPr>
          <p:cNvPr id="3" name="Content Placeholder 2">
            <a:extLst>
              <a:ext uri="{FF2B5EF4-FFF2-40B4-BE49-F238E27FC236}">
                <a16:creationId xmlns:a16="http://schemas.microsoft.com/office/drawing/2014/main" id="{2C404B93-7B59-2606-9817-9C6C0A0C5A37}"/>
              </a:ext>
            </a:extLst>
          </p:cNvPr>
          <p:cNvSpPr>
            <a:spLocks noGrp="1"/>
          </p:cNvSpPr>
          <p:nvPr>
            <p:ph idx="1"/>
          </p:nvPr>
        </p:nvSpPr>
        <p:spPr>
          <a:xfrm>
            <a:off x="838199" y="1775189"/>
            <a:ext cx="6340932" cy="4351338"/>
          </a:xfrm>
        </p:spPr>
        <p:txBody>
          <a:bodyPr>
            <a:normAutofit/>
          </a:bodyPr>
          <a:lstStyle/>
          <a:p>
            <a:pPr marL="0" indent="0">
              <a:buNone/>
            </a:pPr>
            <a:r>
              <a:rPr lang="en-IE" b="1" dirty="0"/>
              <a:t>Contact:</a:t>
            </a:r>
          </a:p>
          <a:p>
            <a:pPr marL="0" marR="0" lvl="0" indent="0" fontAlgn="base">
              <a:lnSpc>
                <a:spcPct val="90000"/>
              </a:lnSpc>
              <a:spcBef>
                <a:spcPct val="0"/>
              </a:spcBef>
              <a:spcAft>
                <a:spcPts val="600"/>
              </a:spcAft>
              <a:buClrTx/>
              <a:buSzTx/>
              <a:buNone/>
              <a:tabLst/>
            </a:pPr>
            <a:endParaRPr lang="en-US" altLang="en-US" dirty="0"/>
          </a:p>
          <a:p>
            <a:pPr marL="0" indent="0" fontAlgn="base">
              <a:spcBef>
                <a:spcPct val="0"/>
              </a:spcBef>
              <a:spcAft>
                <a:spcPts val="600"/>
              </a:spcAft>
              <a:buNone/>
            </a:pPr>
            <a:r>
              <a:rPr lang="en-IE" b="1" dirty="0">
                <a:hlinkClick r:id="rId3"/>
              </a:rPr>
              <a:t>Go to the Project Webpage</a:t>
            </a:r>
            <a:endParaRPr lang="en-IE" b="1" dirty="0"/>
          </a:p>
          <a:p>
            <a:pPr marL="0" indent="0" fontAlgn="base">
              <a:spcBef>
                <a:spcPct val="0"/>
              </a:spcBef>
              <a:spcAft>
                <a:spcPts val="600"/>
              </a:spcAft>
              <a:buNone/>
            </a:pPr>
            <a:r>
              <a:rPr lang="en-IE" b="1" dirty="0">
                <a:hlinkClick r:id="rId4"/>
              </a:rPr>
              <a:t>Shareable Video on the Charter</a:t>
            </a:r>
            <a:endParaRPr lang="en-IE" b="1" dirty="0"/>
          </a:p>
          <a:p>
            <a:pPr marL="0" marR="0" lvl="0" indent="0" fontAlgn="base">
              <a:lnSpc>
                <a:spcPct val="90000"/>
              </a:lnSpc>
              <a:spcBef>
                <a:spcPct val="0"/>
              </a:spcBef>
              <a:spcAft>
                <a:spcPts val="600"/>
              </a:spcAft>
              <a:buClrTx/>
              <a:buSzTx/>
              <a:buNone/>
              <a:tabLst/>
            </a:pPr>
            <a:endParaRPr kumimoji="0" lang="en-US" altLang="en-US" sz="2800" b="0" i="0" u="none" strike="noStrike" cap="none" normalizeH="0" baseline="0" dirty="0">
              <a:ln>
                <a:noFill/>
              </a:ln>
              <a:effectLst/>
            </a:endParaRPr>
          </a:p>
        </p:txBody>
      </p:sp>
      <p:pic>
        <p:nvPicPr>
          <p:cNvPr id="6" name="Picture 5">
            <a:extLst>
              <a:ext uri="{FF2B5EF4-FFF2-40B4-BE49-F238E27FC236}">
                <a16:creationId xmlns:a16="http://schemas.microsoft.com/office/drawing/2014/main" id="{0007AD72-5A13-03C9-088E-35C7EDF9E167}"/>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79131" y="-106343"/>
            <a:ext cx="3889094" cy="1732362"/>
          </a:xfrm>
          <a:prstGeom prst="rect">
            <a:avLst/>
          </a:prstGeom>
        </p:spPr>
      </p:pic>
      <p:sp>
        <p:nvSpPr>
          <p:cNvPr id="4" name="Content Placeholder 2">
            <a:extLst>
              <a:ext uri="{FF2B5EF4-FFF2-40B4-BE49-F238E27FC236}">
                <a16:creationId xmlns:a16="http://schemas.microsoft.com/office/drawing/2014/main" id="{7CEE8C40-F824-3E42-9B80-2F8218CC83F7}"/>
              </a:ext>
            </a:extLst>
          </p:cNvPr>
          <p:cNvSpPr txBox="1">
            <a:spLocks/>
          </p:cNvSpPr>
          <p:nvPr/>
        </p:nvSpPr>
        <p:spPr>
          <a:xfrm>
            <a:off x="7630886" y="1743428"/>
            <a:ext cx="4561114" cy="168557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IE" sz="2400" b="1" dirty="0"/>
              <a:t>Join the ALTITUDE Community mailing list for news and updates to your inbox:</a:t>
            </a:r>
          </a:p>
        </p:txBody>
      </p:sp>
      <p:pic>
        <p:nvPicPr>
          <p:cNvPr id="7" name="Picture 6">
            <a:extLst>
              <a:ext uri="{FF2B5EF4-FFF2-40B4-BE49-F238E27FC236}">
                <a16:creationId xmlns:a16="http://schemas.microsoft.com/office/drawing/2014/main" id="{19B7E13B-A084-2927-37D8-DDA2C758AECC}"/>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04922" y="2932043"/>
            <a:ext cx="3677478" cy="3677478"/>
          </a:xfrm>
          <a:prstGeom prst="rect">
            <a:avLst/>
          </a:prstGeom>
        </p:spPr>
      </p:pic>
    </p:spTree>
    <p:extLst>
      <p:ext uri="{BB962C8B-B14F-4D97-AF65-F5344CB8AC3E}">
        <p14:creationId xmlns:p14="http://schemas.microsoft.com/office/powerpoint/2010/main" val="84950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9B284-A26F-63A4-63E6-A1B044D1289C}"/>
              </a:ext>
            </a:extLst>
          </p:cNvPr>
          <p:cNvSpPr>
            <a:spLocks noGrp="1"/>
          </p:cNvSpPr>
          <p:nvPr>
            <p:ph type="title"/>
          </p:nvPr>
        </p:nvSpPr>
        <p:spPr/>
        <p:txBody>
          <a:bodyPr/>
          <a:lstStyle/>
          <a:p>
            <a:r>
              <a:rPr lang="en-GB" dirty="0"/>
              <a:t>In this session</a:t>
            </a:r>
          </a:p>
        </p:txBody>
      </p:sp>
      <p:sp>
        <p:nvSpPr>
          <p:cNvPr id="3" name="Content Placeholder 2">
            <a:extLst>
              <a:ext uri="{FF2B5EF4-FFF2-40B4-BE49-F238E27FC236}">
                <a16:creationId xmlns:a16="http://schemas.microsoft.com/office/drawing/2014/main" id="{01CEC0A9-FED9-7E74-7506-CB2F953393A0}"/>
              </a:ext>
            </a:extLst>
          </p:cNvPr>
          <p:cNvSpPr>
            <a:spLocks noGrp="1"/>
          </p:cNvSpPr>
          <p:nvPr>
            <p:ph idx="1"/>
          </p:nvPr>
        </p:nvSpPr>
        <p:spPr>
          <a:xfrm>
            <a:off x="838199" y="1825625"/>
            <a:ext cx="8035977" cy="4351338"/>
          </a:xfrm>
        </p:spPr>
        <p:txBody>
          <a:bodyPr/>
          <a:lstStyle/>
          <a:p>
            <a:r>
              <a:rPr lang="en-GB" dirty="0"/>
              <a:t>Video: Summary of the Charter</a:t>
            </a:r>
          </a:p>
          <a:p>
            <a:r>
              <a:rPr lang="en-GB" dirty="0"/>
              <a:t>Policy and Sectoral Context for Charter Development</a:t>
            </a:r>
          </a:p>
          <a:p>
            <a:r>
              <a:rPr lang="en-GB" dirty="0"/>
              <a:t>Who was Involved in Development? </a:t>
            </a:r>
          </a:p>
          <a:p>
            <a:r>
              <a:rPr lang="en-GB" dirty="0"/>
              <a:t>Project Development, Outputs &amp; Aims of the Charter</a:t>
            </a:r>
          </a:p>
          <a:p>
            <a:r>
              <a:rPr lang="en-GB" dirty="0"/>
              <a:t>What’s inside the ALTITUDE Charter?</a:t>
            </a:r>
          </a:p>
          <a:p>
            <a:r>
              <a:rPr lang="en-GB" dirty="0"/>
              <a:t>Key Points?</a:t>
            </a:r>
          </a:p>
        </p:txBody>
      </p:sp>
      <p:grpSp>
        <p:nvGrpSpPr>
          <p:cNvPr id="14" name="Group 13">
            <a:extLst>
              <a:ext uri="{FF2B5EF4-FFF2-40B4-BE49-F238E27FC236}">
                <a16:creationId xmlns:a16="http://schemas.microsoft.com/office/drawing/2014/main" id="{82E1F64D-FA6A-8ADF-A7EE-463FA26E8DCD}"/>
              </a:ext>
              <a:ext uri="{C183D7F6-B498-43B3-948B-1728B52AA6E4}">
                <adec:decorative xmlns:adec="http://schemas.microsoft.com/office/drawing/2017/decorative" val="1"/>
              </a:ext>
            </a:extLst>
          </p:cNvPr>
          <p:cNvGrpSpPr/>
          <p:nvPr/>
        </p:nvGrpSpPr>
        <p:grpSpPr>
          <a:xfrm>
            <a:off x="9378605" y="2345840"/>
            <a:ext cx="2340154" cy="2316885"/>
            <a:chOff x="9486888" y="2840457"/>
            <a:chExt cx="1801403" cy="1783491"/>
          </a:xfrm>
        </p:grpSpPr>
        <p:sp>
          <p:nvSpPr>
            <p:cNvPr id="7" name="Free-form: Shape 6">
              <a:extLst>
                <a:ext uri="{FF2B5EF4-FFF2-40B4-BE49-F238E27FC236}">
                  <a16:creationId xmlns:a16="http://schemas.microsoft.com/office/drawing/2014/main" id="{D50422F7-7ED1-3A6C-563C-B6374B7BA88A}"/>
                </a:ext>
                <a:ext uri="{C183D7F6-B498-43B3-948B-1728B52AA6E4}">
                  <adec:decorative xmlns:adec="http://schemas.microsoft.com/office/drawing/2017/decorative" val="1"/>
                </a:ext>
              </a:extLst>
            </p:cNvPr>
            <p:cNvSpPr/>
            <p:nvPr/>
          </p:nvSpPr>
          <p:spPr>
            <a:xfrm>
              <a:off x="9814351" y="3143518"/>
              <a:ext cx="1146832" cy="689775"/>
            </a:xfrm>
            <a:custGeom>
              <a:avLst/>
              <a:gdLst>
                <a:gd name="connsiteX0" fmla="*/ 573361 w 1146832"/>
                <a:gd name="connsiteY0" fmla="*/ 0 h 689775"/>
                <a:gd name="connsiteX1" fmla="*/ 0 w 1146832"/>
                <a:gd name="connsiteY1" fmla="*/ 344265 h 689775"/>
                <a:gd name="connsiteX2" fmla="*/ 573472 w 1146832"/>
                <a:gd name="connsiteY2" fmla="*/ 689775 h 689775"/>
                <a:gd name="connsiteX3" fmla="*/ 1146833 w 1146832"/>
                <a:gd name="connsiteY3" fmla="*/ 345510 h 689775"/>
                <a:gd name="connsiteX4" fmla="*/ 573361 w 1146832"/>
                <a:gd name="connsiteY4" fmla="*/ 0 h 689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6832" h="689775">
                  <a:moveTo>
                    <a:pt x="573361" y="0"/>
                  </a:moveTo>
                  <a:lnTo>
                    <a:pt x="0" y="344265"/>
                  </a:lnTo>
                  <a:lnTo>
                    <a:pt x="573472" y="689775"/>
                  </a:lnTo>
                  <a:lnTo>
                    <a:pt x="1146833" y="345510"/>
                  </a:lnTo>
                  <a:lnTo>
                    <a:pt x="573361" y="0"/>
                  </a:lnTo>
                  <a:close/>
                </a:path>
              </a:pathLst>
            </a:custGeom>
            <a:solidFill>
              <a:srgbClr val="F9A02F"/>
            </a:solidFill>
            <a:ln w="22225" cap="flat">
              <a:noFill/>
              <a:prstDash val="solid"/>
              <a:miter/>
            </a:ln>
          </p:spPr>
          <p:txBody>
            <a:bodyPr rtlCol="0" anchor="ctr"/>
            <a:lstStyle/>
            <a:p>
              <a:endParaRPr lang="en-GB"/>
            </a:p>
          </p:txBody>
        </p:sp>
        <p:sp>
          <p:nvSpPr>
            <p:cNvPr id="8" name="Free-form: Shape 7">
              <a:extLst>
                <a:ext uri="{FF2B5EF4-FFF2-40B4-BE49-F238E27FC236}">
                  <a16:creationId xmlns:a16="http://schemas.microsoft.com/office/drawing/2014/main" id="{E300D82D-B11F-5488-D980-B66070228C81}"/>
                </a:ext>
                <a:ext uri="{C183D7F6-B498-43B3-948B-1728B52AA6E4}">
                  <adec:decorative xmlns:adec="http://schemas.microsoft.com/office/drawing/2017/decorative" val="1"/>
                </a:ext>
              </a:extLst>
            </p:cNvPr>
            <p:cNvSpPr/>
            <p:nvPr/>
          </p:nvSpPr>
          <p:spPr>
            <a:xfrm>
              <a:off x="9761100" y="3980134"/>
              <a:ext cx="593007" cy="643814"/>
            </a:xfrm>
            <a:custGeom>
              <a:avLst/>
              <a:gdLst>
                <a:gd name="connsiteX0" fmla="*/ 330508 w 593007"/>
                <a:gd name="connsiteY0" fmla="*/ 238408 h 643814"/>
                <a:gd name="connsiteX1" fmla="*/ 0 w 593007"/>
                <a:gd name="connsiteY1" fmla="*/ 38094 h 643814"/>
                <a:gd name="connsiteX2" fmla="*/ 0 w 593007"/>
                <a:gd name="connsiteY2" fmla="*/ 284369 h 643814"/>
                <a:gd name="connsiteX3" fmla="*/ 593008 w 593007"/>
                <a:gd name="connsiteY3" fmla="*/ 643814 h 643814"/>
                <a:gd name="connsiteX4" fmla="*/ 593008 w 593007"/>
                <a:gd name="connsiteY4" fmla="*/ 0 h 643814"/>
                <a:gd name="connsiteX5" fmla="*/ 330508 w 593007"/>
                <a:gd name="connsiteY5" fmla="*/ 238408 h 643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3007" h="643814">
                  <a:moveTo>
                    <a:pt x="330508" y="238408"/>
                  </a:moveTo>
                  <a:lnTo>
                    <a:pt x="0" y="38094"/>
                  </a:lnTo>
                  <a:lnTo>
                    <a:pt x="0" y="284369"/>
                  </a:lnTo>
                  <a:lnTo>
                    <a:pt x="593008" y="643814"/>
                  </a:lnTo>
                  <a:lnTo>
                    <a:pt x="593008" y="0"/>
                  </a:lnTo>
                  <a:lnTo>
                    <a:pt x="330508" y="238408"/>
                  </a:lnTo>
                  <a:close/>
                </a:path>
              </a:pathLst>
            </a:custGeom>
            <a:solidFill>
              <a:srgbClr val="3ACADD"/>
            </a:solidFill>
            <a:ln w="22225" cap="flat">
              <a:noFill/>
              <a:prstDash val="solid"/>
              <a:miter/>
            </a:ln>
          </p:spPr>
          <p:txBody>
            <a:bodyPr rtlCol="0" anchor="ctr"/>
            <a:lstStyle/>
            <a:p>
              <a:endParaRPr lang="en-GB"/>
            </a:p>
          </p:txBody>
        </p:sp>
        <p:sp>
          <p:nvSpPr>
            <p:cNvPr id="9" name="Free-form: Shape 8">
              <a:extLst>
                <a:ext uri="{FF2B5EF4-FFF2-40B4-BE49-F238E27FC236}">
                  <a16:creationId xmlns:a16="http://schemas.microsoft.com/office/drawing/2014/main" id="{90487743-0175-F7A7-2AB5-0E37AC0887A1}"/>
                </a:ext>
                <a:ext uri="{C183D7F6-B498-43B3-948B-1728B52AA6E4}">
                  <adec:decorative xmlns:adec="http://schemas.microsoft.com/office/drawing/2017/decorative" val="1"/>
                </a:ext>
              </a:extLst>
            </p:cNvPr>
            <p:cNvSpPr/>
            <p:nvPr/>
          </p:nvSpPr>
          <p:spPr>
            <a:xfrm>
              <a:off x="10421250" y="3980289"/>
              <a:ext cx="593007" cy="643658"/>
            </a:xfrm>
            <a:custGeom>
              <a:avLst/>
              <a:gdLst>
                <a:gd name="connsiteX0" fmla="*/ 262255 w 593007"/>
                <a:gd name="connsiteY0" fmla="*/ 238341 h 643658"/>
                <a:gd name="connsiteX1" fmla="*/ 0 w 593007"/>
                <a:gd name="connsiteY1" fmla="*/ 0 h 643658"/>
                <a:gd name="connsiteX2" fmla="*/ 0 w 593007"/>
                <a:gd name="connsiteY2" fmla="*/ 643659 h 643658"/>
                <a:gd name="connsiteX3" fmla="*/ 593008 w 593007"/>
                <a:gd name="connsiteY3" fmla="*/ 284213 h 643658"/>
                <a:gd name="connsiteX4" fmla="*/ 593008 w 593007"/>
                <a:gd name="connsiteY4" fmla="*/ 37805 h 643658"/>
                <a:gd name="connsiteX5" fmla="*/ 210404 w 593007"/>
                <a:gd name="connsiteY5" fmla="*/ 418208 h 643658"/>
                <a:gd name="connsiteX6" fmla="*/ 76499 w 593007"/>
                <a:gd name="connsiteY6" fmla="*/ 494729 h 643658"/>
                <a:gd name="connsiteX7" fmla="*/ 76499 w 593007"/>
                <a:gd name="connsiteY7" fmla="*/ 360734 h 643658"/>
                <a:gd name="connsiteX8" fmla="*/ 210404 w 593007"/>
                <a:gd name="connsiteY8" fmla="*/ 284213 h 643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3007" h="643658">
                  <a:moveTo>
                    <a:pt x="262255" y="238341"/>
                  </a:moveTo>
                  <a:lnTo>
                    <a:pt x="0" y="0"/>
                  </a:lnTo>
                  <a:lnTo>
                    <a:pt x="0" y="643659"/>
                  </a:lnTo>
                  <a:lnTo>
                    <a:pt x="593008" y="284213"/>
                  </a:lnTo>
                  <a:lnTo>
                    <a:pt x="593008" y="37805"/>
                  </a:lnTo>
                  <a:close/>
                  <a:moveTo>
                    <a:pt x="210404" y="418208"/>
                  </a:moveTo>
                  <a:lnTo>
                    <a:pt x="76499" y="494729"/>
                  </a:lnTo>
                  <a:lnTo>
                    <a:pt x="76499" y="360734"/>
                  </a:lnTo>
                  <a:lnTo>
                    <a:pt x="210404" y="284213"/>
                  </a:lnTo>
                  <a:close/>
                </a:path>
              </a:pathLst>
            </a:custGeom>
            <a:solidFill>
              <a:srgbClr val="6552A3"/>
            </a:solidFill>
            <a:ln w="22225" cap="flat">
              <a:noFill/>
              <a:prstDash val="solid"/>
              <a:miter/>
            </a:ln>
          </p:spPr>
          <p:txBody>
            <a:bodyPr rtlCol="0" anchor="ctr"/>
            <a:lstStyle/>
            <a:p>
              <a:endParaRPr lang="en-GB"/>
            </a:p>
          </p:txBody>
        </p:sp>
        <p:sp>
          <p:nvSpPr>
            <p:cNvPr id="10" name="Free-form: Shape 9">
              <a:extLst>
                <a:ext uri="{FF2B5EF4-FFF2-40B4-BE49-F238E27FC236}">
                  <a16:creationId xmlns:a16="http://schemas.microsoft.com/office/drawing/2014/main" id="{09B6F4AA-CF8A-A11C-F35D-7FCCBEEEF17D}"/>
                </a:ext>
                <a:ext uri="{C183D7F6-B498-43B3-948B-1728B52AA6E4}">
                  <adec:decorative xmlns:adec="http://schemas.microsoft.com/office/drawing/2017/decorative" val="1"/>
                </a:ext>
              </a:extLst>
            </p:cNvPr>
            <p:cNvSpPr/>
            <p:nvPr/>
          </p:nvSpPr>
          <p:spPr>
            <a:xfrm>
              <a:off x="9486888" y="2840457"/>
              <a:ext cx="867086" cy="605409"/>
            </a:xfrm>
            <a:custGeom>
              <a:avLst/>
              <a:gdLst>
                <a:gd name="connsiteX0" fmla="*/ 867087 w 867086"/>
                <a:gd name="connsiteY0" fmla="*/ 245564 h 605409"/>
                <a:gd name="connsiteX1" fmla="*/ 596742 w 867086"/>
                <a:gd name="connsiteY1" fmla="*/ 0 h 605409"/>
                <a:gd name="connsiteX2" fmla="*/ 0 w 867086"/>
                <a:gd name="connsiteY2" fmla="*/ 361690 h 605409"/>
                <a:gd name="connsiteX3" fmla="*/ 267767 w 867086"/>
                <a:gd name="connsiteY3" fmla="*/ 605409 h 605409"/>
                <a:gd name="connsiteX4" fmla="*/ 867087 w 867086"/>
                <a:gd name="connsiteY4" fmla="*/ 245564 h 6054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086" h="605409">
                  <a:moveTo>
                    <a:pt x="867087" y="245564"/>
                  </a:moveTo>
                  <a:lnTo>
                    <a:pt x="596742" y="0"/>
                  </a:lnTo>
                  <a:lnTo>
                    <a:pt x="0" y="361690"/>
                  </a:lnTo>
                  <a:lnTo>
                    <a:pt x="267767" y="605409"/>
                  </a:lnTo>
                  <a:lnTo>
                    <a:pt x="867087" y="245564"/>
                  </a:lnTo>
                  <a:close/>
                </a:path>
              </a:pathLst>
            </a:custGeom>
            <a:solidFill>
              <a:srgbClr val="F05C64"/>
            </a:solidFill>
            <a:ln w="22225" cap="flat">
              <a:noFill/>
              <a:prstDash val="solid"/>
              <a:miter/>
            </a:ln>
          </p:spPr>
          <p:txBody>
            <a:bodyPr rtlCol="0" anchor="ctr"/>
            <a:lstStyle/>
            <a:p>
              <a:endParaRPr lang="en-GB"/>
            </a:p>
          </p:txBody>
        </p:sp>
        <p:sp>
          <p:nvSpPr>
            <p:cNvPr id="11" name="Free-form: Shape 10">
              <a:extLst>
                <a:ext uri="{FF2B5EF4-FFF2-40B4-BE49-F238E27FC236}">
                  <a16:creationId xmlns:a16="http://schemas.microsoft.com/office/drawing/2014/main" id="{16E8A212-9A38-C80C-F0D2-ED75350DEE59}"/>
                </a:ext>
                <a:ext uri="{C183D7F6-B498-43B3-948B-1728B52AA6E4}">
                  <adec:decorative xmlns:adec="http://schemas.microsoft.com/office/drawing/2017/decorative" val="1"/>
                </a:ext>
              </a:extLst>
            </p:cNvPr>
            <p:cNvSpPr/>
            <p:nvPr/>
          </p:nvSpPr>
          <p:spPr>
            <a:xfrm>
              <a:off x="10421294" y="2840457"/>
              <a:ext cx="866997" cy="606053"/>
            </a:xfrm>
            <a:custGeom>
              <a:avLst/>
              <a:gdLst>
                <a:gd name="connsiteX0" fmla="*/ 598520 w 866997"/>
                <a:gd name="connsiteY0" fmla="*/ 606054 h 606053"/>
                <a:gd name="connsiteX1" fmla="*/ 866998 w 866997"/>
                <a:gd name="connsiteY1" fmla="*/ 361690 h 606053"/>
                <a:gd name="connsiteX2" fmla="*/ 270234 w 866997"/>
                <a:gd name="connsiteY2" fmla="*/ 0 h 606053"/>
                <a:gd name="connsiteX3" fmla="*/ 0 w 866997"/>
                <a:gd name="connsiteY3" fmla="*/ 245453 h 606053"/>
                <a:gd name="connsiteX4" fmla="*/ 598520 w 866997"/>
                <a:gd name="connsiteY4" fmla="*/ 606054 h 606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6997" h="606053">
                  <a:moveTo>
                    <a:pt x="598520" y="606054"/>
                  </a:moveTo>
                  <a:lnTo>
                    <a:pt x="866998" y="361690"/>
                  </a:lnTo>
                  <a:lnTo>
                    <a:pt x="270234" y="0"/>
                  </a:lnTo>
                  <a:lnTo>
                    <a:pt x="0" y="245453"/>
                  </a:lnTo>
                  <a:lnTo>
                    <a:pt x="598520" y="606054"/>
                  </a:lnTo>
                  <a:close/>
                </a:path>
              </a:pathLst>
            </a:custGeom>
            <a:solidFill>
              <a:srgbClr val="F05C64"/>
            </a:solidFill>
            <a:ln w="22225" cap="flat">
              <a:noFill/>
              <a:prstDash val="solid"/>
              <a:miter/>
            </a:ln>
          </p:spPr>
          <p:txBody>
            <a:bodyPr rtlCol="0" anchor="ctr"/>
            <a:lstStyle/>
            <a:p>
              <a:endParaRPr lang="en-GB"/>
            </a:p>
          </p:txBody>
        </p:sp>
        <p:sp>
          <p:nvSpPr>
            <p:cNvPr id="12" name="Free-form: Shape 11">
              <a:extLst>
                <a:ext uri="{FF2B5EF4-FFF2-40B4-BE49-F238E27FC236}">
                  <a16:creationId xmlns:a16="http://schemas.microsoft.com/office/drawing/2014/main" id="{64D0A7DE-E8A9-9FE0-DDB4-01E0A2FD1218}"/>
                </a:ext>
                <a:ext uri="{C183D7F6-B498-43B3-948B-1728B52AA6E4}">
                  <adec:decorative xmlns:adec="http://schemas.microsoft.com/office/drawing/2017/decorative" val="1"/>
                </a:ext>
              </a:extLst>
            </p:cNvPr>
            <p:cNvSpPr/>
            <p:nvPr/>
          </p:nvSpPr>
          <p:spPr>
            <a:xfrm>
              <a:off x="9486888" y="3529922"/>
              <a:ext cx="866708" cy="605809"/>
            </a:xfrm>
            <a:custGeom>
              <a:avLst/>
              <a:gdLst>
                <a:gd name="connsiteX0" fmla="*/ 268211 w 866708"/>
                <a:gd name="connsiteY0" fmla="*/ 0 h 605809"/>
                <a:gd name="connsiteX1" fmla="*/ 0 w 866708"/>
                <a:gd name="connsiteY1" fmla="*/ 244142 h 605809"/>
                <a:gd name="connsiteX2" fmla="*/ 596742 w 866708"/>
                <a:gd name="connsiteY2" fmla="*/ 605809 h 605809"/>
                <a:gd name="connsiteX3" fmla="*/ 866709 w 866708"/>
                <a:gd name="connsiteY3" fmla="*/ 360601 h 605809"/>
                <a:gd name="connsiteX4" fmla="*/ 268211 w 866708"/>
                <a:gd name="connsiteY4" fmla="*/ 0 h 6058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6708" h="605809">
                  <a:moveTo>
                    <a:pt x="268211" y="0"/>
                  </a:moveTo>
                  <a:lnTo>
                    <a:pt x="0" y="244142"/>
                  </a:lnTo>
                  <a:lnTo>
                    <a:pt x="596742" y="605809"/>
                  </a:lnTo>
                  <a:lnTo>
                    <a:pt x="866709" y="360601"/>
                  </a:lnTo>
                  <a:lnTo>
                    <a:pt x="268211" y="0"/>
                  </a:lnTo>
                  <a:close/>
                </a:path>
              </a:pathLst>
            </a:custGeom>
            <a:solidFill>
              <a:srgbClr val="F05C64"/>
            </a:solidFill>
            <a:ln w="22225" cap="flat">
              <a:no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CDAA2367-FD3C-0EDC-CB7F-6AA14E67AACF}"/>
                </a:ext>
                <a:ext uri="{C183D7F6-B498-43B3-948B-1728B52AA6E4}">
                  <adec:decorative xmlns:adec="http://schemas.microsoft.com/office/drawing/2017/decorative" val="1"/>
                </a:ext>
              </a:extLst>
            </p:cNvPr>
            <p:cNvSpPr/>
            <p:nvPr/>
          </p:nvSpPr>
          <p:spPr>
            <a:xfrm>
              <a:off x="10421761" y="3530833"/>
              <a:ext cx="866530" cy="604898"/>
            </a:xfrm>
            <a:custGeom>
              <a:avLst/>
              <a:gdLst>
                <a:gd name="connsiteX0" fmla="*/ 0 w 866530"/>
                <a:gd name="connsiteY0" fmla="*/ 359867 h 604898"/>
                <a:gd name="connsiteX1" fmla="*/ 269767 w 866530"/>
                <a:gd name="connsiteY1" fmla="*/ 604898 h 604898"/>
                <a:gd name="connsiteX2" fmla="*/ 866531 w 866530"/>
                <a:gd name="connsiteY2" fmla="*/ 243231 h 604898"/>
                <a:gd name="connsiteX3" fmla="*/ 599320 w 866530"/>
                <a:gd name="connsiteY3" fmla="*/ 0 h 604898"/>
                <a:gd name="connsiteX4" fmla="*/ 0 w 866530"/>
                <a:gd name="connsiteY4" fmla="*/ 359867 h 604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6530" h="604898">
                  <a:moveTo>
                    <a:pt x="0" y="359867"/>
                  </a:moveTo>
                  <a:lnTo>
                    <a:pt x="269767" y="604898"/>
                  </a:lnTo>
                  <a:lnTo>
                    <a:pt x="866531" y="243231"/>
                  </a:lnTo>
                  <a:lnTo>
                    <a:pt x="599320" y="0"/>
                  </a:lnTo>
                  <a:lnTo>
                    <a:pt x="0" y="359867"/>
                  </a:lnTo>
                  <a:close/>
                </a:path>
              </a:pathLst>
            </a:custGeom>
            <a:solidFill>
              <a:srgbClr val="F05C64"/>
            </a:solidFill>
            <a:ln w="22225" cap="flat">
              <a:noFill/>
              <a:prstDash val="solid"/>
              <a:miter/>
            </a:ln>
          </p:spPr>
          <p:txBody>
            <a:bodyPr rtlCol="0" anchor="ctr"/>
            <a:lstStyle/>
            <a:p>
              <a:endParaRPr lang="en-GB"/>
            </a:p>
          </p:txBody>
        </p:sp>
      </p:grpSp>
    </p:spTree>
    <p:extLst>
      <p:ext uri="{BB962C8B-B14F-4D97-AF65-F5344CB8AC3E}">
        <p14:creationId xmlns:p14="http://schemas.microsoft.com/office/powerpoint/2010/main" val="1266958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2CD9F-227C-8AD3-A057-FF64B110F562}"/>
              </a:ext>
            </a:extLst>
          </p:cNvPr>
          <p:cNvSpPr>
            <a:spLocks noGrp="1"/>
          </p:cNvSpPr>
          <p:nvPr>
            <p:ph type="title"/>
          </p:nvPr>
        </p:nvSpPr>
        <p:spPr/>
        <p:txBody>
          <a:bodyPr/>
          <a:lstStyle/>
          <a:p>
            <a:r>
              <a:rPr lang="en-GB" dirty="0"/>
              <a:t>ALTITUDE Video</a:t>
            </a:r>
          </a:p>
        </p:txBody>
      </p:sp>
      <p:pic>
        <p:nvPicPr>
          <p:cNvPr id="4" name="Online Media 3" title="ALTITUDE - the National Charter for Universal Design in Tertiary Education">
            <a:hlinkClick r:id="" action="ppaction://media"/>
            <a:extLst>
              <a:ext uri="{FF2B5EF4-FFF2-40B4-BE49-F238E27FC236}">
                <a16:creationId xmlns:a16="http://schemas.microsoft.com/office/drawing/2014/main" id="{73590E5B-99C1-C35C-4088-EA52804FB648}"/>
              </a:ext>
            </a:extLst>
          </p:cNvPr>
          <p:cNvPicPr>
            <a:picLocks noRot="1" noChangeAspect="1"/>
          </p:cNvPicPr>
          <p:nvPr>
            <a:videoFile r:link="rId1"/>
          </p:nvPr>
        </p:nvPicPr>
        <p:blipFill>
          <a:blip r:embed="rId4"/>
          <a:stretch>
            <a:fillRect/>
          </a:stretch>
        </p:blipFill>
        <p:spPr>
          <a:xfrm>
            <a:off x="26988" y="0"/>
            <a:ext cx="12138025" cy="6858000"/>
          </a:xfrm>
          <a:prstGeom prst="rect">
            <a:avLst/>
          </a:prstGeom>
        </p:spPr>
      </p:pic>
    </p:spTree>
    <p:extLst>
      <p:ext uri="{BB962C8B-B14F-4D97-AF65-F5344CB8AC3E}">
        <p14:creationId xmlns:p14="http://schemas.microsoft.com/office/powerpoint/2010/main" val="665151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C01F0-A20E-C9B9-A1A8-F6E5B9C9853B}"/>
              </a:ext>
            </a:extLst>
          </p:cNvPr>
          <p:cNvSpPr>
            <a:spLocks noGrp="1"/>
          </p:cNvSpPr>
          <p:nvPr>
            <p:ph type="title"/>
          </p:nvPr>
        </p:nvSpPr>
        <p:spPr/>
        <p:txBody>
          <a:bodyPr/>
          <a:lstStyle/>
          <a:p>
            <a:r>
              <a:rPr lang="en-GB" dirty="0"/>
              <a:t>Policy and Sectoral Context</a:t>
            </a:r>
          </a:p>
        </p:txBody>
      </p:sp>
      <p:sp>
        <p:nvSpPr>
          <p:cNvPr id="3" name="Content Placeholder 2">
            <a:extLst>
              <a:ext uri="{FF2B5EF4-FFF2-40B4-BE49-F238E27FC236}">
                <a16:creationId xmlns:a16="http://schemas.microsoft.com/office/drawing/2014/main" id="{6650CA18-1DD8-45F4-1725-CEA1178F5B7E}"/>
              </a:ext>
            </a:extLst>
          </p:cNvPr>
          <p:cNvSpPr>
            <a:spLocks noGrp="1"/>
          </p:cNvSpPr>
          <p:nvPr>
            <p:ph idx="1"/>
          </p:nvPr>
        </p:nvSpPr>
        <p:spPr>
          <a:xfrm>
            <a:off x="838200" y="1825625"/>
            <a:ext cx="6207177" cy="4351338"/>
          </a:xfrm>
        </p:spPr>
        <p:txBody>
          <a:bodyPr/>
          <a:lstStyle/>
          <a:p>
            <a:r>
              <a:rPr lang="en-GB" dirty="0"/>
              <a:t>Increasing legislative and policy responsibility for access and inclusion</a:t>
            </a:r>
          </a:p>
          <a:p>
            <a:r>
              <a:rPr lang="en-GB" dirty="0"/>
              <a:t>Sectoral commitment ‘Inclusion is Everyone’s Business’ approach – collective responsibility. </a:t>
            </a:r>
          </a:p>
          <a:p>
            <a:r>
              <a:rPr lang="en-GB" dirty="0"/>
              <a:t>Research showing gap at strategic level of institutions (Healy et al., 2023)</a:t>
            </a:r>
          </a:p>
          <a:p>
            <a:r>
              <a:rPr lang="en-GB" dirty="0"/>
              <a:t>Strong early focus on UDL – need to widen the UD conversation.</a:t>
            </a:r>
          </a:p>
          <a:p>
            <a:pPr marL="0" indent="0">
              <a:buNone/>
            </a:pPr>
            <a:endParaRPr lang="en-GB" dirty="0"/>
          </a:p>
        </p:txBody>
      </p:sp>
      <p:pic>
        <p:nvPicPr>
          <p:cNvPr id="8" name="Picture 7">
            <a:extLst>
              <a:ext uri="{FF2B5EF4-FFF2-40B4-BE49-F238E27FC236}">
                <a16:creationId xmlns:a16="http://schemas.microsoft.com/office/drawing/2014/main" id="{E7076BFD-2A20-AE33-AD84-A8C32855E9CF}"/>
              </a:ext>
              <a:ext uri="{C183D7F6-B498-43B3-948B-1728B52AA6E4}">
                <adec:decorative xmlns:adec="http://schemas.microsoft.com/office/drawing/2017/decorative" val="1"/>
              </a:ext>
            </a:extLst>
          </p:cNvPr>
          <p:cNvPicPr>
            <a:picLocks noChangeAspect="1"/>
          </p:cNvPicPr>
          <p:nvPr/>
        </p:nvPicPr>
        <p:blipFill rotWithShape="1">
          <a:blip r:embed="rId3"/>
          <a:srcRect r="62244" b="218"/>
          <a:stretch/>
        </p:blipFill>
        <p:spPr>
          <a:xfrm>
            <a:off x="9269289" y="2885787"/>
            <a:ext cx="1122744" cy="1086424"/>
          </a:xfrm>
          <a:prstGeom prst="rect">
            <a:avLst/>
          </a:prstGeom>
        </p:spPr>
      </p:pic>
      <p:pic>
        <p:nvPicPr>
          <p:cNvPr id="7" name="Graphic 6">
            <a:extLst>
              <a:ext uri="{FF2B5EF4-FFF2-40B4-BE49-F238E27FC236}">
                <a16:creationId xmlns:a16="http://schemas.microsoft.com/office/drawing/2014/main" id="{C8AEFBC1-5E38-C521-9F24-0ED022E3724B}"/>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42922" y="1641260"/>
            <a:ext cx="3575478" cy="3575478"/>
          </a:xfrm>
          <a:prstGeom prst="rect">
            <a:avLst/>
          </a:prstGeom>
        </p:spPr>
      </p:pic>
    </p:spTree>
    <p:extLst>
      <p:ext uri="{BB962C8B-B14F-4D97-AF65-F5344CB8AC3E}">
        <p14:creationId xmlns:p14="http://schemas.microsoft.com/office/powerpoint/2010/main" val="2620681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National Collaborators&#10;&#10;AHEAD (Lead Collab)&#10;Education &amp; Training Boards Ireland (ETBI)&#10;Irish Universities Association (IUA)&#10;National Tertiary Office &#10;SOLAS&#10;Technological Higher Education Association (THEA)&#10;&#10;Official HE Partners&#10;&#10;ATU (Lead)&#10;MTU (Partner)&#10;UCD (Partner)&#10;UoG (Partner)&#10;&#10;Regional Collaborators&#10;&#10;&#10;CETB&#10;CDETB&#10;DCU &#10;Donegal ETB &#10;Hibernia College&#10;IADT&#10;LMETB&#10;MU&#10;MIC&#10;MSLETB&#10;SETU&#10;TCD&#10;Tipperary ETB&#10;TUD&#10;TUS&#10;UCC&#10;UL">
            <a:extLst>
              <a:ext uri="{FF2B5EF4-FFF2-40B4-BE49-F238E27FC236}">
                <a16:creationId xmlns:a16="http://schemas.microsoft.com/office/drawing/2014/main" id="{CE3AC290-D9B2-2F98-E563-42DD6314CB77}"/>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10966" y="0"/>
            <a:ext cx="12233095" cy="6881116"/>
          </a:xfrm>
          <a:prstGeom prst="rect">
            <a:avLst/>
          </a:prstGeom>
        </p:spPr>
      </p:pic>
      <p:sp>
        <p:nvSpPr>
          <p:cNvPr id="5" name="Title 4">
            <a:extLst>
              <a:ext uri="{FF2B5EF4-FFF2-40B4-BE49-F238E27FC236}">
                <a16:creationId xmlns:a16="http://schemas.microsoft.com/office/drawing/2014/main" id="{DD673195-649C-3630-9BAE-DED099126A69}"/>
              </a:ext>
            </a:extLst>
          </p:cNvPr>
          <p:cNvSpPr>
            <a:spLocks noGrp="1"/>
          </p:cNvSpPr>
          <p:nvPr>
            <p:ph type="title"/>
          </p:nvPr>
        </p:nvSpPr>
        <p:spPr>
          <a:xfrm>
            <a:off x="10275" y="0"/>
            <a:ext cx="2376948" cy="1286694"/>
          </a:xfrm>
        </p:spPr>
        <p:txBody>
          <a:bodyPr>
            <a:normAutofit/>
          </a:bodyPr>
          <a:lstStyle/>
          <a:p>
            <a:r>
              <a:rPr lang="en-IE" sz="4000" b="1" dirty="0">
                <a:solidFill>
                  <a:schemeClr val="tx1">
                    <a:lumMod val="85000"/>
                    <a:lumOff val="15000"/>
                  </a:schemeClr>
                </a:solidFill>
              </a:rPr>
              <a:t>Who’s Involved?</a:t>
            </a:r>
          </a:p>
        </p:txBody>
      </p:sp>
    </p:spTree>
    <p:extLst>
      <p:ext uri="{BB962C8B-B14F-4D97-AF65-F5344CB8AC3E}">
        <p14:creationId xmlns:p14="http://schemas.microsoft.com/office/powerpoint/2010/main" val="1896310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C01F0-A20E-C9B9-A1A8-F6E5B9C9853B}"/>
              </a:ext>
            </a:extLst>
          </p:cNvPr>
          <p:cNvSpPr>
            <a:spLocks noGrp="1"/>
          </p:cNvSpPr>
          <p:nvPr>
            <p:ph type="title"/>
          </p:nvPr>
        </p:nvSpPr>
        <p:spPr>
          <a:xfrm>
            <a:off x="703919" y="146771"/>
            <a:ext cx="10515600" cy="1325563"/>
          </a:xfrm>
        </p:spPr>
        <p:txBody>
          <a:bodyPr/>
          <a:lstStyle/>
          <a:p>
            <a:r>
              <a:rPr lang="en-GB" dirty="0"/>
              <a:t>Vision of the ALTIT</a:t>
            </a:r>
            <a:r>
              <a:rPr lang="en-GB" dirty="0">
                <a:solidFill>
                  <a:srgbClr val="7461AA"/>
                </a:solidFill>
              </a:rPr>
              <a:t>UD</a:t>
            </a:r>
            <a:r>
              <a:rPr lang="en-GB" dirty="0"/>
              <a:t>E Project</a:t>
            </a:r>
          </a:p>
        </p:txBody>
      </p:sp>
      <p:sp>
        <p:nvSpPr>
          <p:cNvPr id="3" name="Content Placeholder 2">
            <a:extLst>
              <a:ext uri="{FF2B5EF4-FFF2-40B4-BE49-F238E27FC236}">
                <a16:creationId xmlns:a16="http://schemas.microsoft.com/office/drawing/2014/main" id="{6650CA18-1DD8-45F4-1725-CEA1178F5B7E}"/>
              </a:ext>
            </a:extLst>
          </p:cNvPr>
          <p:cNvSpPr>
            <a:spLocks noGrp="1"/>
          </p:cNvSpPr>
          <p:nvPr>
            <p:ph idx="1"/>
          </p:nvPr>
        </p:nvSpPr>
        <p:spPr>
          <a:xfrm>
            <a:off x="703919" y="1582295"/>
            <a:ext cx="9729355" cy="4649571"/>
          </a:xfrm>
        </p:spPr>
        <p:txBody>
          <a:bodyPr vert="horz" lIns="91440" tIns="45720" rIns="91440" bIns="45720" rtlCol="0" anchor="t">
            <a:normAutofit/>
          </a:bodyPr>
          <a:lstStyle/>
          <a:p>
            <a:pPr marL="0" indent="0">
              <a:buNone/>
            </a:pPr>
            <a:r>
              <a:rPr lang="en-GB" sz="2400" dirty="0"/>
              <a:t>“Tertiary education institutions where all learners are transformatively included through universal design in education.”</a:t>
            </a:r>
          </a:p>
          <a:p>
            <a:pPr marL="0" indent="0">
              <a:buNone/>
            </a:pPr>
            <a:endParaRPr lang="en-GB" sz="2400" dirty="0"/>
          </a:p>
          <a:p>
            <a:pPr marL="0" indent="0">
              <a:buNone/>
            </a:pPr>
            <a:r>
              <a:rPr lang="en-GB" sz="2400" b="1" dirty="0"/>
              <a:t>Mission of the Project</a:t>
            </a:r>
          </a:p>
          <a:p>
            <a:pPr marL="0" indent="0">
              <a:buNone/>
            </a:pPr>
            <a:endParaRPr lang="en-GB" sz="2400" dirty="0"/>
          </a:p>
          <a:p>
            <a:pPr marL="0" indent="0">
              <a:buNone/>
            </a:pPr>
            <a:r>
              <a:rPr lang="en-GB" sz="2400" dirty="0">
                <a:cs typeface="Calibri"/>
              </a:rPr>
              <a:t>“To support HEIs and ETBs to make sustainable progress towards systemically embedding a universal design approach, which places human diversity at the heart of tertiary education design and fosters student success for all.”</a:t>
            </a:r>
          </a:p>
          <a:p>
            <a:pPr marL="0" indent="0">
              <a:buNone/>
            </a:pPr>
            <a:endParaRPr lang="en-GB" sz="2400" dirty="0"/>
          </a:p>
          <a:p>
            <a:pPr marL="0" indent="0">
              <a:buNone/>
            </a:pPr>
            <a:endParaRPr lang="en-GB" sz="2400" dirty="0"/>
          </a:p>
          <a:p>
            <a:pPr marL="0" indent="0">
              <a:buNone/>
            </a:pPr>
            <a:endParaRPr lang="en-GB" sz="2400" dirty="0"/>
          </a:p>
          <a:p>
            <a:pPr marL="0" indent="0">
              <a:buNone/>
            </a:pPr>
            <a:endParaRPr lang="en-GB" sz="2400" dirty="0">
              <a:cs typeface="Calibri" panose="020F0502020204030204"/>
            </a:endParaRPr>
          </a:p>
        </p:txBody>
      </p:sp>
      <p:pic>
        <p:nvPicPr>
          <p:cNvPr id="5" name="Graphic 4">
            <a:extLst>
              <a:ext uri="{FF2B5EF4-FFF2-40B4-BE49-F238E27FC236}">
                <a16:creationId xmlns:a16="http://schemas.microsoft.com/office/drawing/2014/main" id="{77739DF4-14F0-485C-CD7D-149D225AA996}"/>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692026" y="1359602"/>
            <a:ext cx="1054986" cy="1054986"/>
          </a:xfrm>
          <a:prstGeom prst="rect">
            <a:avLst/>
          </a:prstGeom>
        </p:spPr>
      </p:pic>
      <p:pic>
        <p:nvPicPr>
          <p:cNvPr id="7" name="Graphic 6" descr="Train Tracks with solid fill">
            <a:extLst>
              <a:ext uri="{FF2B5EF4-FFF2-40B4-BE49-F238E27FC236}">
                <a16:creationId xmlns:a16="http://schemas.microsoft.com/office/drawing/2014/main" id="{212AA9C9-3177-4223-E82A-53463F2B7CE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692026" y="3730624"/>
            <a:ext cx="1054985" cy="1054985"/>
          </a:xfrm>
          <a:prstGeom prst="rect">
            <a:avLst/>
          </a:prstGeom>
        </p:spPr>
      </p:pic>
    </p:spTree>
    <p:extLst>
      <p:ext uri="{BB962C8B-B14F-4D97-AF65-F5344CB8AC3E}">
        <p14:creationId xmlns:p14="http://schemas.microsoft.com/office/powerpoint/2010/main" val="3099547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ED2EB-B1C5-BABD-8552-A85C4610F245}"/>
              </a:ext>
            </a:extLst>
          </p:cNvPr>
          <p:cNvSpPr>
            <a:spLocks noGrp="1"/>
          </p:cNvSpPr>
          <p:nvPr>
            <p:ph type="title"/>
          </p:nvPr>
        </p:nvSpPr>
        <p:spPr>
          <a:xfrm>
            <a:off x="2415711" y="226299"/>
            <a:ext cx="7360578" cy="786562"/>
          </a:xfrm>
        </p:spPr>
        <p:txBody>
          <a:bodyPr/>
          <a:lstStyle/>
          <a:p>
            <a:pPr algn="ctr"/>
            <a:r>
              <a:rPr lang="en-IE" dirty="0"/>
              <a:t>ALTITUDE - Project Outputs</a:t>
            </a:r>
          </a:p>
        </p:txBody>
      </p:sp>
      <p:pic>
        <p:nvPicPr>
          <p:cNvPr id="3" name="Picture 2">
            <a:extLst>
              <a:ext uri="{FF2B5EF4-FFF2-40B4-BE49-F238E27FC236}">
                <a16:creationId xmlns:a16="http://schemas.microsoft.com/office/drawing/2014/main" id="{47416749-D32F-0549-4A31-5FF9CE8869E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733550" y="1252032"/>
            <a:ext cx="8724900" cy="95250"/>
          </a:xfrm>
          <a:prstGeom prst="rect">
            <a:avLst/>
          </a:prstGeom>
        </p:spPr>
      </p:pic>
      <p:pic>
        <p:nvPicPr>
          <p:cNvPr id="5" name="Graphic 4">
            <a:extLst>
              <a:ext uri="{FF2B5EF4-FFF2-40B4-BE49-F238E27FC236}">
                <a16:creationId xmlns:a16="http://schemas.microsoft.com/office/drawing/2014/main" id="{297F6B3C-9AB9-35E6-EB81-724A7AAC000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91909" y="2650173"/>
            <a:ext cx="914400" cy="914400"/>
          </a:xfrm>
          <a:prstGeom prst="rect">
            <a:avLst/>
          </a:prstGeom>
        </p:spPr>
      </p:pic>
      <p:pic>
        <p:nvPicPr>
          <p:cNvPr id="8" name="Graphic 7">
            <a:extLst>
              <a:ext uri="{FF2B5EF4-FFF2-40B4-BE49-F238E27FC236}">
                <a16:creationId xmlns:a16="http://schemas.microsoft.com/office/drawing/2014/main" id="{7A5A90A5-5F14-2FB5-9F5A-FDBB5277BDD7}"/>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638800" y="2650173"/>
            <a:ext cx="914400" cy="914400"/>
          </a:xfrm>
          <a:prstGeom prst="rect">
            <a:avLst/>
          </a:prstGeom>
        </p:spPr>
      </p:pic>
      <p:pic>
        <p:nvPicPr>
          <p:cNvPr id="10" name="Graphic 9">
            <a:extLst>
              <a:ext uri="{FF2B5EF4-FFF2-40B4-BE49-F238E27FC236}">
                <a16:creationId xmlns:a16="http://schemas.microsoft.com/office/drawing/2014/main" id="{4A90E3C9-79AE-3348-C81A-B96BBD8D5038}"/>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544050" y="2650173"/>
            <a:ext cx="914400" cy="914400"/>
          </a:xfrm>
          <a:prstGeom prst="rect">
            <a:avLst/>
          </a:prstGeom>
        </p:spPr>
      </p:pic>
      <p:sp>
        <p:nvSpPr>
          <p:cNvPr id="11" name="TextBox 10">
            <a:extLst>
              <a:ext uri="{FF2B5EF4-FFF2-40B4-BE49-F238E27FC236}">
                <a16:creationId xmlns:a16="http://schemas.microsoft.com/office/drawing/2014/main" id="{D29ED3F2-8947-F144-4647-3FC851527921}"/>
              </a:ext>
            </a:extLst>
          </p:cNvPr>
          <p:cNvSpPr txBox="1"/>
          <p:nvPr/>
        </p:nvSpPr>
        <p:spPr>
          <a:xfrm>
            <a:off x="986589" y="3777916"/>
            <a:ext cx="2538664" cy="954107"/>
          </a:xfrm>
          <a:prstGeom prst="rect">
            <a:avLst/>
          </a:prstGeom>
          <a:noFill/>
        </p:spPr>
        <p:txBody>
          <a:bodyPr wrap="square" rtlCol="0">
            <a:spAutoFit/>
          </a:bodyPr>
          <a:lstStyle/>
          <a:p>
            <a:pPr algn="ctr"/>
            <a:r>
              <a:rPr lang="en-GB" sz="2800" dirty="0"/>
              <a:t>ALTIT</a:t>
            </a:r>
            <a:r>
              <a:rPr lang="en-GB" sz="2800" b="1" dirty="0">
                <a:solidFill>
                  <a:srgbClr val="7660BD"/>
                </a:solidFill>
              </a:rPr>
              <a:t>UD</a:t>
            </a:r>
            <a:r>
              <a:rPr lang="en-GB" sz="2800" dirty="0"/>
              <a:t>E Charter</a:t>
            </a:r>
          </a:p>
        </p:txBody>
      </p:sp>
      <p:sp>
        <p:nvSpPr>
          <p:cNvPr id="12" name="TextBox 11">
            <a:extLst>
              <a:ext uri="{FF2B5EF4-FFF2-40B4-BE49-F238E27FC236}">
                <a16:creationId xmlns:a16="http://schemas.microsoft.com/office/drawing/2014/main" id="{1C9D167F-6F43-FE86-B06C-8DF4B2B3278B}"/>
              </a:ext>
            </a:extLst>
          </p:cNvPr>
          <p:cNvSpPr txBox="1"/>
          <p:nvPr/>
        </p:nvSpPr>
        <p:spPr>
          <a:xfrm>
            <a:off x="4631988" y="3777916"/>
            <a:ext cx="2928024" cy="2246769"/>
          </a:xfrm>
          <a:prstGeom prst="rect">
            <a:avLst/>
          </a:prstGeom>
          <a:noFill/>
        </p:spPr>
        <p:txBody>
          <a:bodyPr wrap="square" rtlCol="0">
            <a:spAutoFit/>
          </a:bodyPr>
          <a:lstStyle/>
          <a:p>
            <a:pPr algn="ctr"/>
            <a:r>
              <a:rPr lang="en-GB" sz="2800" dirty="0"/>
              <a:t>UNLOCKING INCLUSION TOOLKIT – Supporting Implementation</a:t>
            </a:r>
          </a:p>
        </p:txBody>
      </p:sp>
      <p:sp>
        <p:nvSpPr>
          <p:cNvPr id="13" name="TextBox 12">
            <a:extLst>
              <a:ext uri="{FF2B5EF4-FFF2-40B4-BE49-F238E27FC236}">
                <a16:creationId xmlns:a16="http://schemas.microsoft.com/office/drawing/2014/main" id="{2CC151D1-237E-B74A-F515-70E354D46D3B}"/>
              </a:ext>
            </a:extLst>
          </p:cNvPr>
          <p:cNvSpPr txBox="1"/>
          <p:nvPr/>
        </p:nvSpPr>
        <p:spPr>
          <a:xfrm>
            <a:off x="8866154" y="3771772"/>
            <a:ext cx="2270192" cy="954107"/>
          </a:xfrm>
          <a:prstGeom prst="rect">
            <a:avLst/>
          </a:prstGeom>
          <a:noFill/>
        </p:spPr>
        <p:txBody>
          <a:bodyPr wrap="square" rtlCol="0">
            <a:spAutoFit/>
          </a:bodyPr>
          <a:lstStyle/>
          <a:p>
            <a:pPr algn="ctr"/>
            <a:r>
              <a:rPr lang="en-GB" sz="2800" dirty="0"/>
              <a:t>Technical Report</a:t>
            </a:r>
          </a:p>
        </p:txBody>
      </p:sp>
    </p:spTree>
    <p:extLst>
      <p:ext uri="{BB962C8B-B14F-4D97-AF65-F5344CB8AC3E}">
        <p14:creationId xmlns:p14="http://schemas.microsoft.com/office/powerpoint/2010/main" val="1940501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9B1DA-C678-A12A-5F01-9ABAA1A755CD}"/>
              </a:ext>
            </a:extLst>
          </p:cNvPr>
          <p:cNvSpPr>
            <a:spLocks noGrp="1"/>
          </p:cNvSpPr>
          <p:nvPr>
            <p:ph type="title" idx="4294967295"/>
          </p:nvPr>
        </p:nvSpPr>
        <p:spPr>
          <a:xfrm>
            <a:off x="838200" y="1526655"/>
            <a:ext cx="10515600" cy="728663"/>
          </a:xfrm>
        </p:spPr>
        <p:txBody>
          <a:bodyPr/>
          <a:lstStyle/>
          <a:p>
            <a:pPr algn="ctr"/>
            <a:r>
              <a:rPr lang="en-IE" dirty="0">
                <a:solidFill>
                  <a:schemeClr val="tx1">
                    <a:lumMod val="85000"/>
                    <a:lumOff val="15000"/>
                  </a:schemeClr>
                </a:solidFill>
              </a:rPr>
              <a:t>Development of the Charter</a:t>
            </a:r>
          </a:p>
        </p:txBody>
      </p:sp>
      <p:graphicFrame>
        <p:nvGraphicFramePr>
          <p:cNvPr id="5" name="Table 5" descr="Structure of the Charter">
            <a:extLst>
              <a:ext uri="{FF2B5EF4-FFF2-40B4-BE49-F238E27FC236}">
                <a16:creationId xmlns:a16="http://schemas.microsoft.com/office/drawing/2014/main" id="{F92D0997-AF48-0FB7-0374-E10EB3F97DBE}"/>
              </a:ext>
            </a:extLst>
          </p:cNvPr>
          <p:cNvGraphicFramePr>
            <a:graphicFrameLocks noGrp="1"/>
          </p:cNvGraphicFramePr>
          <p:nvPr>
            <p:extLst>
              <p:ext uri="{D42A27DB-BD31-4B8C-83A1-F6EECF244321}">
                <p14:modId xmlns:p14="http://schemas.microsoft.com/office/powerpoint/2010/main" val="1171787817"/>
              </p:ext>
            </p:extLst>
          </p:nvPr>
        </p:nvGraphicFramePr>
        <p:xfrm>
          <a:off x="552450" y="2312675"/>
          <a:ext cx="11087100" cy="2290008"/>
        </p:xfrm>
        <a:graphic>
          <a:graphicData uri="http://schemas.openxmlformats.org/drawingml/2006/table">
            <a:tbl>
              <a:tblPr firstRow="1" bandRow="1">
                <a:tableStyleId>{5C22544A-7EE6-4342-B048-85BDC9FD1C3A}</a:tableStyleId>
              </a:tblPr>
              <a:tblGrid>
                <a:gridCol w="2771775">
                  <a:extLst>
                    <a:ext uri="{9D8B030D-6E8A-4147-A177-3AD203B41FA5}">
                      <a16:colId xmlns:a16="http://schemas.microsoft.com/office/drawing/2014/main" val="1053324280"/>
                    </a:ext>
                  </a:extLst>
                </a:gridCol>
                <a:gridCol w="2771775">
                  <a:extLst>
                    <a:ext uri="{9D8B030D-6E8A-4147-A177-3AD203B41FA5}">
                      <a16:colId xmlns:a16="http://schemas.microsoft.com/office/drawing/2014/main" val="3209086150"/>
                    </a:ext>
                  </a:extLst>
                </a:gridCol>
                <a:gridCol w="2771775">
                  <a:extLst>
                    <a:ext uri="{9D8B030D-6E8A-4147-A177-3AD203B41FA5}">
                      <a16:colId xmlns:a16="http://schemas.microsoft.com/office/drawing/2014/main" val="879712707"/>
                    </a:ext>
                  </a:extLst>
                </a:gridCol>
                <a:gridCol w="2771775">
                  <a:extLst>
                    <a:ext uri="{9D8B030D-6E8A-4147-A177-3AD203B41FA5}">
                      <a16:colId xmlns:a16="http://schemas.microsoft.com/office/drawing/2014/main" val="923241926"/>
                    </a:ext>
                  </a:extLst>
                </a:gridCol>
              </a:tblGrid>
              <a:tr h="787540">
                <a:tc gridSpan="4">
                  <a:txBody>
                    <a:bodyPr/>
                    <a:lstStyle/>
                    <a:p>
                      <a:pPr algn="ctr"/>
                      <a:r>
                        <a:rPr lang="en-IE" sz="2400" dirty="0"/>
                        <a:t>Strategic Foundations &amp; Scaffolding</a:t>
                      </a:r>
                    </a:p>
                  </a:txBody>
                  <a:tcPr anchor="ctr">
                    <a:solidFill>
                      <a:srgbClr val="00204D"/>
                    </a:solidFill>
                  </a:tcPr>
                </a:tc>
                <a:tc hMerge="1">
                  <a:txBody>
                    <a:bodyPr/>
                    <a:lstStyle/>
                    <a:p>
                      <a:endParaRPr lang="en-IE" dirty="0"/>
                    </a:p>
                  </a:txBody>
                  <a:tcPr/>
                </a:tc>
                <a:tc hMerge="1">
                  <a:txBody>
                    <a:bodyPr/>
                    <a:lstStyle/>
                    <a:p>
                      <a:endParaRPr lang="en-IE"/>
                    </a:p>
                  </a:txBody>
                  <a:tcPr/>
                </a:tc>
                <a:tc hMerge="1">
                  <a:txBody>
                    <a:bodyPr/>
                    <a:lstStyle/>
                    <a:p>
                      <a:endParaRPr lang="en-IE" dirty="0"/>
                    </a:p>
                  </a:txBody>
                  <a:tcPr/>
                </a:tc>
                <a:extLst>
                  <a:ext uri="{0D108BD9-81ED-4DB2-BD59-A6C34878D82A}">
                    <a16:rowId xmlns:a16="http://schemas.microsoft.com/office/drawing/2014/main" val="3605919487"/>
                  </a:ext>
                </a:extLst>
              </a:tr>
              <a:tr h="1502468">
                <a:tc>
                  <a:txBody>
                    <a:bodyPr/>
                    <a:lstStyle/>
                    <a:p>
                      <a:pPr algn="ctr" fontAlgn="ctr"/>
                      <a:r>
                        <a:rPr lang="en-GB" sz="2400" b="1" i="0" u="none" strike="noStrike" dirty="0">
                          <a:solidFill>
                            <a:srgbClr val="262626"/>
                          </a:solidFill>
                          <a:effectLst/>
                          <a:latin typeface="Calibri" panose="020F0502020204030204" pitchFamily="34" charset="0"/>
                        </a:rPr>
                        <a:t>Learning, Teaching &amp; Assessment</a:t>
                      </a:r>
                    </a:p>
                  </a:txBody>
                  <a:tcPr marL="9525" marR="9525" marT="9525" marB="0" anchor="ctr">
                    <a:solidFill>
                      <a:srgbClr val="38BFD8"/>
                    </a:solidFill>
                  </a:tcPr>
                </a:tc>
                <a:tc>
                  <a:txBody>
                    <a:bodyPr/>
                    <a:lstStyle/>
                    <a:p>
                      <a:pPr algn="ctr" fontAlgn="ctr"/>
                      <a:r>
                        <a:rPr lang="en-GB" sz="2400" b="1" i="0" u="none" strike="noStrike" dirty="0">
                          <a:solidFill>
                            <a:srgbClr val="262626"/>
                          </a:solidFill>
                          <a:effectLst/>
                          <a:latin typeface="Calibri" panose="020F0502020204030204" pitchFamily="34" charset="0"/>
                        </a:rPr>
                        <a:t>Supports, Services &amp; Social Engagement</a:t>
                      </a:r>
                    </a:p>
                  </a:txBody>
                  <a:tcPr marL="9525" marR="9525" marT="9525" marB="0" anchor="ctr">
                    <a:solidFill>
                      <a:srgbClr val="F05C64"/>
                    </a:solidFill>
                  </a:tcPr>
                </a:tc>
                <a:tc>
                  <a:txBody>
                    <a:bodyPr/>
                    <a:lstStyle/>
                    <a:p>
                      <a:pPr algn="ctr" fontAlgn="ctr"/>
                      <a:r>
                        <a:rPr lang="en-GB" sz="2400" b="1" i="0" u="none" strike="noStrike" dirty="0">
                          <a:solidFill>
                            <a:srgbClr val="262626"/>
                          </a:solidFill>
                          <a:effectLst/>
                          <a:latin typeface="Calibri" panose="020F0502020204030204" pitchFamily="34" charset="0"/>
                        </a:rPr>
                        <a:t>Physical Environment</a:t>
                      </a:r>
                    </a:p>
                  </a:txBody>
                  <a:tcPr marL="9525" marR="9525" marT="9525" marB="0" anchor="ctr">
                    <a:solidFill>
                      <a:srgbClr val="F9A02F"/>
                    </a:solidFill>
                  </a:tcPr>
                </a:tc>
                <a:tc>
                  <a:txBody>
                    <a:bodyPr/>
                    <a:lstStyle/>
                    <a:p>
                      <a:pPr algn="ctr" fontAlgn="ctr"/>
                      <a:r>
                        <a:rPr lang="en-GB" sz="2400" b="1" i="0" u="none" strike="noStrike" dirty="0">
                          <a:solidFill>
                            <a:srgbClr val="262626"/>
                          </a:solidFill>
                          <a:effectLst/>
                          <a:latin typeface="Calibri" panose="020F0502020204030204" pitchFamily="34" charset="0"/>
                        </a:rPr>
                        <a:t>Digital Environment</a:t>
                      </a:r>
                    </a:p>
                  </a:txBody>
                  <a:tcPr marL="9525" marR="9525" marT="9525" marB="0" anchor="ctr">
                    <a:solidFill>
                      <a:srgbClr val="7660BD"/>
                    </a:solidFill>
                  </a:tcPr>
                </a:tc>
                <a:extLst>
                  <a:ext uri="{0D108BD9-81ED-4DB2-BD59-A6C34878D82A}">
                    <a16:rowId xmlns:a16="http://schemas.microsoft.com/office/drawing/2014/main" val="3462973025"/>
                  </a:ext>
                </a:extLst>
              </a:tr>
            </a:tbl>
          </a:graphicData>
        </a:graphic>
      </p:graphicFrame>
      <p:sp>
        <p:nvSpPr>
          <p:cNvPr id="6" name="TextBox 5">
            <a:extLst>
              <a:ext uri="{FF2B5EF4-FFF2-40B4-BE49-F238E27FC236}">
                <a16:creationId xmlns:a16="http://schemas.microsoft.com/office/drawing/2014/main" id="{92FB4DEB-B342-8E85-EC52-0BFD5CD7D458}"/>
              </a:ext>
            </a:extLst>
          </p:cNvPr>
          <p:cNvSpPr txBox="1"/>
          <p:nvPr/>
        </p:nvSpPr>
        <p:spPr>
          <a:xfrm>
            <a:off x="5872911" y="4660040"/>
            <a:ext cx="5859236" cy="461665"/>
          </a:xfrm>
          <a:prstGeom prst="rect">
            <a:avLst/>
          </a:prstGeom>
          <a:noFill/>
        </p:spPr>
        <p:txBody>
          <a:bodyPr wrap="square" rtlCol="0">
            <a:spAutoFit/>
          </a:bodyPr>
          <a:lstStyle/>
          <a:p>
            <a:pPr algn="r"/>
            <a:r>
              <a:rPr lang="en-IE" sz="2400" dirty="0"/>
              <a:t>(Burgstahler, 2009; Kelly &amp; Padden, 2018)</a:t>
            </a:r>
          </a:p>
        </p:txBody>
      </p:sp>
      <p:pic>
        <p:nvPicPr>
          <p:cNvPr id="4" name="Picture 3">
            <a:extLst>
              <a:ext uri="{FF2B5EF4-FFF2-40B4-BE49-F238E27FC236}">
                <a16:creationId xmlns:a16="http://schemas.microsoft.com/office/drawing/2014/main" id="{72366578-53EF-4C1D-A162-6473EFA0971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51453" y="-55578"/>
            <a:ext cx="3889094" cy="1732362"/>
          </a:xfrm>
          <a:prstGeom prst="rect">
            <a:avLst/>
          </a:prstGeom>
        </p:spPr>
      </p:pic>
      <p:graphicFrame>
        <p:nvGraphicFramePr>
          <p:cNvPr id="9" name="Diagram 8" descr="Development Process">
            <a:extLst>
              <a:ext uri="{FF2B5EF4-FFF2-40B4-BE49-F238E27FC236}">
                <a16:creationId xmlns:a16="http://schemas.microsoft.com/office/drawing/2014/main" id="{7BB2A4B4-30B5-F3FC-81E2-9B4CD13681AE}"/>
              </a:ext>
            </a:extLst>
          </p:cNvPr>
          <p:cNvGraphicFramePr/>
          <p:nvPr>
            <p:extLst>
              <p:ext uri="{D42A27DB-BD31-4B8C-83A1-F6EECF244321}">
                <p14:modId xmlns:p14="http://schemas.microsoft.com/office/powerpoint/2010/main" val="919929776"/>
              </p:ext>
            </p:extLst>
          </p:nvPr>
        </p:nvGraphicFramePr>
        <p:xfrm>
          <a:off x="552449" y="5331345"/>
          <a:ext cx="11087099" cy="147829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Isosceles Triangle 9">
            <a:extLst>
              <a:ext uri="{FF2B5EF4-FFF2-40B4-BE49-F238E27FC236}">
                <a16:creationId xmlns:a16="http://schemas.microsoft.com/office/drawing/2014/main" id="{6D4C7031-068D-3206-FF3A-D7B05BD18A89}"/>
              </a:ext>
              <a:ext uri="{C183D7F6-B498-43B3-948B-1728B52AA6E4}">
                <adec:decorative xmlns:adec="http://schemas.microsoft.com/office/drawing/2017/decorative" val="1"/>
              </a:ext>
            </a:extLst>
          </p:cNvPr>
          <p:cNvSpPr/>
          <p:nvPr/>
        </p:nvSpPr>
        <p:spPr>
          <a:xfrm>
            <a:off x="2893671" y="5121705"/>
            <a:ext cx="381964" cy="329279"/>
          </a:xfrm>
          <a:prstGeom prst="triangle">
            <a:avLst/>
          </a:prstGeom>
          <a:solidFill>
            <a:srgbClr val="00204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Isosceles Triangle 10">
            <a:extLst>
              <a:ext uri="{FF2B5EF4-FFF2-40B4-BE49-F238E27FC236}">
                <a16:creationId xmlns:a16="http://schemas.microsoft.com/office/drawing/2014/main" id="{0DAE952D-B83A-ABD7-8B05-E1B34ED33795}"/>
              </a:ext>
              <a:ext uri="{C183D7F6-B498-43B3-948B-1728B52AA6E4}">
                <adec:decorative xmlns:adec="http://schemas.microsoft.com/office/drawing/2017/decorative" val="1"/>
              </a:ext>
            </a:extLst>
          </p:cNvPr>
          <p:cNvSpPr/>
          <p:nvPr/>
        </p:nvSpPr>
        <p:spPr>
          <a:xfrm>
            <a:off x="5905016" y="5108922"/>
            <a:ext cx="381964" cy="329279"/>
          </a:xfrm>
          <a:prstGeom prst="triangle">
            <a:avLst/>
          </a:prstGeom>
          <a:solidFill>
            <a:srgbClr val="00204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Isosceles Triangle 11">
            <a:extLst>
              <a:ext uri="{FF2B5EF4-FFF2-40B4-BE49-F238E27FC236}">
                <a16:creationId xmlns:a16="http://schemas.microsoft.com/office/drawing/2014/main" id="{199D83F1-448F-1080-E7F1-E08E5139CB26}"/>
              </a:ext>
              <a:ext uri="{C183D7F6-B498-43B3-948B-1728B52AA6E4}">
                <adec:decorative xmlns:adec="http://schemas.microsoft.com/office/drawing/2017/decorative" val="1"/>
              </a:ext>
            </a:extLst>
          </p:cNvPr>
          <p:cNvSpPr/>
          <p:nvPr/>
        </p:nvSpPr>
        <p:spPr>
          <a:xfrm>
            <a:off x="8916365" y="5121705"/>
            <a:ext cx="381964" cy="329279"/>
          </a:xfrm>
          <a:prstGeom prst="triangle">
            <a:avLst/>
          </a:prstGeom>
          <a:solidFill>
            <a:srgbClr val="00204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0841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6250BF-5ACB-9DFB-9FFE-0E0DAAA5D4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4D0C55-CD72-5387-B48A-4A63F855D0D4}"/>
              </a:ext>
            </a:extLst>
          </p:cNvPr>
          <p:cNvSpPr>
            <a:spLocks noGrp="1"/>
          </p:cNvSpPr>
          <p:nvPr>
            <p:ph type="title"/>
          </p:nvPr>
        </p:nvSpPr>
        <p:spPr>
          <a:xfrm>
            <a:off x="838199" y="377156"/>
            <a:ext cx="10515600" cy="1325563"/>
          </a:xfrm>
        </p:spPr>
        <p:txBody>
          <a:bodyPr>
            <a:normAutofit/>
          </a:bodyPr>
          <a:lstStyle/>
          <a:p>
            <a:pPr algn="ctr"/>
            <a:r>
              <a:rPr lang="en-GB" b="1" dirty="0"/>
              <a:t>How ALTITUDE Can Help Institutions</a:t>
            </a:r>
          </a:p>
        </p:txBody>
      </p:sp>
      <p:graphicFrame>
        <p:nvGraphicFramePr>
          <p:cNvPr id="4" name="Content Placeholder 3" descr="Chart of Strategic Developments in the Sector">
            <a:extLst>
              <a:ext uri="{FF2B5EF4-FFF2-40B4-BE49-F238E27FC236}">
                <a16:creationId xmlns:a16="http://schemas.microsoft.com/office/drawing/2014/main" id="{FFE0666C-A4D0-861C-B881-3BE2722ADF57}"/>
              </a:ext>
            </a:extLst>
          </p:cNvPr>
          <p:cNvGraphicFramePr>
            <a:graphicFrameLocks noGrp="1"/>
          </p:cNvGraphicFramePr>
          <p:nvPr>
            <p:ph idx="1"/>
            <p:extLst>
              <p:ext uri="{D42A27DB-BD31-4B8C-83A1-F6EECF244321}">
                <p14:modId xmlns:p14="http://schemas.microsoft.com/office/powerpoint/2010/main" val="2245497908"/>
              </p:ext>
            </p:extLst>
          </p:nvPr>
        </p:nvGraphicFramePr>
        <p:xfrm>
          <a:off x="0" y="1536867"/>
          <a:ext cx="12191999" cy="4667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577169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3EAA2805582043B6C66D0C9C6BCAF9" ma:contentTypeVersion="15" ma:contentTypeDescription="Create a new document." ma:contentTypeScope="" ma:versionID="73811b1739d11429e1f818ab07314ac0">
  <xsd:schema xmlns:xsd="http://www.w3.org/2001/XMLSchema" xmlns:xs="http://www.w3.org/2001/XMLSchema" xmlns:p="http://schemas.microsoft.com/office/2006/metadata/properties" xmlns:ns2="cb26e2a2-2356-4742-832f-d13de69bbd20" xmlns:ns3="dea94638-522b-41e0-a5c8-53b01322a595" targetNamespace="http://schemas.microsoft.com/office/2006/metadata/properties" ma:root="true" ma:fieldsID="67db26d43099be390b4d5d6d5448e28a" ns2:_="" ns3:_="">
    <xsd:import namespace="cb26e2a2-2356-4742-832f-d13de69bbd20"/>
    <xsd:import namespace="dea94638-522b-41e0-a5c8-53b01322a59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26e2a2-2356-4742-832f-d13de69bbd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118109bd-626c-4cb5-b457-7c830300b9d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ea94638-522b-41e0-a5c8-53b01322a59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7" nillable="true" ma:displayName="Taxonomy Catch All Column" ma:hidden="true" ma:list="{0c9b814f-f941-4edd-bdaa-05dc0d9914f9}" ma:internalName="TaxCatchAll" ma:showField="CatchAllData" ma:web="dea94638-522b-41e0-a5c8-53b01322a59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b26e2a2-2356-4742-832f-d13de69bbd20">
      <Terms xmlns="http://schemas.microsoft.com/office/infopath/2007/PartnerControls"/>
    </lcf76f155ced4ddcb4097134ff3c332f>
    <TaxCatchAll xmlns="dea94638-522b-41e0-a5c8-53b01322a595" xsi:nil="true"/>
  </documentManagement>
</p:properties>
</file>

<file path=customXml/itemProps1.xml><?xml version="1.0" encoding="utf-8"?>
<ds:datastoreItem xmlns:ds="http://schemas.openxmlformats.org/officeDocument/2006/customXml" ds:itemID="{033BDB6F-DA40-4209-A81A-3D6BA004F315}"/>
</file>

<file path=customXml/itemProps2.xml><?xml version="1.0" encoding="utf-8"?>
<ds:datastoreItem xmlns:ds="http://schemas.openxmlformats.org/officeDocument/2006/customXml" ds:itemID="{54644110-8B7B-4739-A5CB-A51DD6CBE008}">
  <ds:schemaRefs>
    <ds:schemaRef ds:uri="http://schemas.microsoft.com/sharepoint/v3/contenttype/forms"/>
  </ds:schemaRefs>
</ds:datastoreItem>
</file>

<file path=customXml/itemProps3.xml><?xml version="1.0" encoding="utf-8"?>
<ds:datastoreItem xmlns:ds="http://schemas.openxmlformats.org/officeDocument/2006/customXml" ds:itemID="{527B07E8-6260-4A61-8AED-C26622948053}">
  <ds:schemaRefs>
    <ds:schemaRef ds:uri="http://purl.org/dc/elements/1.1/"/>
    <ds:schemaRef ds:uri="http://schemas.microsoft.com/office/infopath/2007/PartnerControls"/>
    <ds:schemaRef ds:uri="http://purl.org/dc/terms/"/>
    <ds:schemaRef ds:uri="http://www.w3.org/XML/1998/namespace"/>
    <ds:schemaRef ds:uri="047554a0-68c9-444e-a312-f02524114bc8"/>
    <ds:schemaRef ds:uri="791f1003-e7bb-4360-bb01-99e580672210"/>
    <ds:schemaRef ds:uri="http://schemas.microsoft.com/office/2006/documentManagement/types"/>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4749</TotalTime>
  <Words>1206</Words>
  <Application>Microsoft Office PowerPoint</Application>
  <PresentationFormat>Widescreen</PresentationFormat>
  <Paragraphs>130</Paragraphs>
  <Slides>13</Slides>
  <Notes>13</Notes>
  <HiddenSlides>0</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Aptos</vt:lpstr>
      <vt:lpstr>Arial</vt:lpstr>
      <vt:lpstr>Calibri</vt:lpstr>
      <vt:lpstr>Calibri Light</vt:lpstr>
      <vt:lpstr>Courier New</vt:lpstr>
      <vt:lpstr>Symbol</vt:lpstr>
      <vt:lpstr>Wingdings</vt:lpstr>
      <vt:lpstr>Office Theme</vt:lpstr>
      <vt:lpstr>ALTITUDE</vt:lpstr>
      <vt:lpstr>In this session</vt:lpstr>
      <vt:lpstr>ALTITUDE Video</vt:lpstr>
      <vt:lpstr>Policy and Sectoral Context</vt:lpstr>
      <vt:lpstr>Who’s Involved?</vt:lpstr>
      <vt:lpstr>Vision of the ALTITUDE Project</vt:lpstr>
      <vt:lpstr>ALTITUDE - Project Outputs</vt:lpstr>
      <vt:lpstr>Development of the Charter</vt:lpstr>
      <vt:lpstr>How ALTITUDE Can Help Institutions</vt:lpstr>
      <vt:lpstr>Inside the ALTITUDE Charter</vt:lpstr>
      <vt:lpstr>Working Group Makeup</vt:lpstr>
      <vt:lpstr>Key Points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UD for 3 Charter</dc:title>
  <dc:creator>Maureen Haran</dc:creator>
  <cp:lastModifiedBy>Dara Ryder</cp:lastModifiedBy>
  <cp:revision>34</cp:revision>
  <cp:lastPrinted>2024-03-19T10:37:57Z</cp:lastPrinted>
  <dcterms:created xsi:type="dcterms:W3CDTF">2023-01-24T09:35:00Z</dcterms:created>
  <dcterms:modified xsi:type="dcterms:W3CDTF">2025-02-11T17:23:33Z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0x010100983EAA2805582043B6C66D0C9C6BCAF9</vt:lpwstr>
  </property>
</Properties>
</file>